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sldIdLst>
    <p:sldId id="256" r:id="rId2"/>
    <p:sldId id="258" r:id="rId3"/>
    <p:sldId id="259" r:id="rId4"/>
    <p:sldId id="260" r:id="rId5"/>
    <p:sldId id="267" r:id="rId6"/>
    <p:sldId id="266" r:id="rId7"/>
    <p:sldId id="265" r:id="rId8"/>
    <p:sldId id="268" r:id="rId9"/>
    <p:sldId id="269" r:id="rId10"/>
    <p:sldId id="270" r:id="rId11"/>
    <p:sldId id="271" r:id="rId12"/>
    <p:sldId id="272" r:id="rId13"/>
    <p:sldId id="273" r:id="rId14"/>
    <p:sldId id="274" r:id="rId15"/>
    <p:sldId id="275" r:id="rId16"/>
    <p:sldId id="276" r:id="rId17"/>
    <p:sldId id="277" r:id="rId18"/>
    <p:sldId id="293" r:id="rId19"/>
    <p:sldId id="294" r:id="rId20"/>
    <p:sldId id="295" r:id="rId21"/>
    <p:sldId id="288" r:id="rId22"/>
    <p:sldId id="289" r:id="rId23"/>
    <p:sldId id="290" r:id="rId24"/>
    <p:sldId id="291" r:id="rId25"/>
    <p:sldId id="292" r:id="rId26"/>
    <p:sldId id="261" r:id="rId27"/>
    <p:sldId id="262" r:id="rId28"/>
    <p:sldId id="263" r:id="rId29"/>
    <p:sldId id="26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8D674BC6-4C6F-4CC7-95C7-1FCD3E90A133}">
          <p14:sldIdLst>
            <p14:sldId id="256"/>
            <p14:sldId id="258"/>
            <p14:sldId id="259"/>
            <p14:sldId id="260"/>
            <p14:sldId id="267"/>
            <p14:sldId id="266"/>
            <p14:sldId id="265"/>
            <p14:sldId id="268"/>
            <p14:sldId id="269"/>
            <p14:sldId id="270"/>
            <p14:sldId id="271"/>
            <p14:sldId id="272"/>
            <p14:sldId id="273"/>
            <p14:sldId id="274"/>
            <p14:sldId id="275"/>
            <p14:sldId id="276"/>
            <p14:sldId id="277"/>
            <p14:sldId id="293"/>
            <p14:sldId id="294"/>
            <p14:sldId id="295"/>
            <p14:sldId id="288"/>
            <p14:sldId id="289"/>
            <p14:sldId id="290"/>
            <p14:sldId id="291"/>
            <p14:sldId id="292"/>
            <p14:sldId id="261"/>
            <p14:sldId id="262"/>
            <p14:sldId id="263"/>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7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notesMaster" Target="notesMasters/notesMaster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B6697F-746F-45AF-B706-B13BEA38695E}" type="datetimeFigureOut">
              <a:rPr lang="en-IN" smtClean="0"/>
              <a:t>11-08-2023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6A2F3F-CD3D-4D9F-A730-1E8AC9AD9A28}" type="slidenum">
              <a:rPr lang="en-IN" smtClean="0"/>
              <a:t>‹#›</a:t>
            </a:fld>
            <a:endParaRPr lang="en-IN"/>
          </a:p>
        </p:txBody>
      </p:sp>
    </p:spTree>
    <p:extLst>
      <p:ext uri="{BB962C8B-B14F-4D97-AF65-F5344CB8AC3E}">
        <p14:creationId xmlns:p14="http://schemas.microsoft.com/office/powerpoint/2010/main" val="3620867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8A87A34-81AB-432B-8DAE-1953F412C126}" type="datetimeFigureOut">
              <a:rPr lang="en-US" dirty="0"/>
              <a:t>8/11/2023</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8/11/2023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8/11/2023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8/11/2023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dirty="0"/>
              <a:t>8/11/2023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dirty="0"/>
              <a:t>8/11/2023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dirty="0"/>
              <a:t>8/11/2023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8/11/2023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jpe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8/11/2023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99AB8-29F2-CB76-1796-1F18FE9916FE}"/>
              </a:ext>
            </a:extLst>
          </p:cNvPr>
          <p:cNvSpPr>
            <a:spLocks noGrp="1"/>
          </p:cNvSpPr>
          <p:nvPr>
            <p:ph type="ctrTitle" idx="4294967295"/>
          </p:nvPr>
        </p:nvSpPr>
        <p:spPr>
          <a:xfrm>
            <a:off x="729673" y="184727"/>
            <a:ext cx="11148290" cy="3362037"/>
          </a:xfrm>
        </p:spPr>
        <p:txBody>
          <a:bodyPr anchor="ctr">
            <a:noAutofit/>
          </a:bodyPr>
          <a:lstStyle/>
          <a:p>
            <a:r>
              <a:rPr lang="en-IN" sz="5400" b="1">
                <a:latin typeface="Arial" panose="020B0604020202020204" pitchFamily="34" charset="0"/>
                <a:cs typeface="Arial" panose="020B0604020202020204" pitchFamily="34" charset="0"/>
              </a:rPr>
              <a:t>   </a:t>
            </a:r>
            <a:r>
              <a:rPr lang="en-IN" sz="5400" b="1" dirty="0">
                <a:latin typeface="Arial" panose="020B0604020202020204" pitchFamily="34" charset="0"/>
                <a:cs typeface="Arial" panose="020B0604020202020204" pitchFamily="34" charset="0"/>
              </a:rPr>
              <a:t>    </a:t>
            </a:r>
            <a:r>
              <a:rPr lang="en-IN" sz="5400" b="1">
                <a:latin typeface="Bahnschrift" panose="020B0502040204020203" pitchFamily="34" charset="0"/>
                <a:cs typeface="Arial" panose="020B0604020202020204" pitchFamily="34" charset="0"/>
              </a:rPr>
              <a:t>Loan Prediction using</a:t>
            </a:r>
            <a:br>
              <a:rPr lang="en-IN" sz="5400" b="1">
                <a:latin typeface="Bahnschrift" panose="020B0502040204020203" pitchFamily="34" charset="0"/>
                <a:cs typeface="Arial" panose="020B0604020202020204" pitchFamily="34" charset="0"/>
              </a:rPr>
            </a:br>
            <a:r>
              <a:rPr lang="en-IN" sz="5400" b="1">
                <a:latin typeface="Bahnschrift" panose="020B0502040204020203" pitchFamily="34" charset="0"/>
                <a:cs typeface="Arial" panose="020B0604020202020204" pitchFamily="34" charset="0"/>
              </a:rPr>
              <a:t>           machine learning</a:t>
            </a:r>
          </a:p>
        </p:txBody>
      </p:sp>
      <p:sp>
        <p:nvSpPr>
          <p:cNvPr id="3" name="Subtitle 2">
            <a:extLst>
              <a:ext uri="{FF2B5EF4-FFF2-40B4-BE49-F238E27FC236}">
                <a16:creationId xmlns:a16="http://schemas.microsoft.com/office/drawing/2014/main" id="{9671AC1E-5965-4033-1AA2-EC2122E748B6}"/>
              </a:ext>
            </a:extLst>
          </p:cNvPr>
          <p:cNvSpPr>
            <a:spLocks noGrp="1"/>
          </p:cNvSpPr>
          <p:nvPr>
            <p:ph type="subTitle" idx="4294967295"/>
          </p:nvPr>
        </p:nvSpPr>
        <p:spPr>
          <a:xfrm flipH="1">
            <a:off x="230909" y="3860800"/>
            <a:ext cx="12787741" cy="1976582"/>
          </a:xfrm>
        </p:spPr>
        <p:txBody>
          <a:bodyPr>
            <a:noAutofit/>
          </a:bodyPr>
          <a:lstStyle/>
          <a:p>
            <a:pPr marL="0" indent="0">
              <a:buNone/>
            </a:pPr>
            <a:r>
              <a:rPr lang="en-IN" sz="1600">
                <a:latin typeface="Bahnschrift" panose="020B0502040204020203" pitchFamily="34" charset="0"/>
                <a:cs typeface="Arial" panose="020B0604020202020204" pitchFamily="34" charset="0"/>
              </a:rPr>
              <a:t>TEAM MEMBERS :                                                                                                                           UNDER THE GUIDANCE OF :</a:t>
            </a:r>
          </a:p>
          <a:p>
            <a:pPr marL="0" indent="0">
              <a:buNone/>
            </a:pPr>
            <a:r>
              <a:rPr lang="en-IN" sz="1600">
                <a:latin typeface="Bahnschrift" panose="020B0502040204020203" pitchFamily="34" charset="0"/>
                <a:cs typeface="Arial" panose="020B0604020202020204" pitchFamily="34" charset="0"/>
              </a:rPr>
              <a:t>T. VARUN KUMAR REDDY	  2451-20-737-123                                                                        </a:t>
            </a:r>
            <a:r>
              <a:rPr lang="en-IN" sz="1600" dirty="0">
                <a:latin typeface="Bahnschrift" panose="020B0502040204020203" pitchFamily="34" charset="0"/>
                <a:cs typeface="Arial" panose="020B0604020202020204" pitchFamily="34" charset="0"/>
              </a:rPr>
              <a:t>M</a:t>
            </a:r>
            <a:r>
              <a:rPr lang="en-IN" sz="1600">
                <a:latin typeface="Bahnschrift" panose="020B0502040204020203" pitchFamily="34" charset="0"/>
                <a:cs typeface="Arial" panose="020B0604020202020204" pitchFamily="34" charset="0"/>
              </a:rPr>
              <a:t>. </a:t>
            </a:r>
            <a:r>
              <a:rPr lang="en-IN" sz="1600" dirty="0">
                <a:latin typeface="Bahnschrift" panose="020B0502040204020203" pitchFamily="34" charset="0"/>
                <a:cs typeface="Arial" panose="020B0604020202020204" pitchFamily="34" charset="0"/>
              </a:rPr>
              <a:t>Prathyusha</a:t>
            </a:r>
            <a:r>
              <a:rPr lang="en-IN" sz="1600">
                <a:latin typeface="Bahnschrift" panose="020B0502040204020203" pitchFamily="34" charset="0"/>
                <a:cs typeface="Arial" panose="020B0604020202020204" pitchFamily="34" charset="0"/>
              </a:rPr>
              <a:t>, </a:t>
            </a:r>
            <a:r>
              <a:rPr lang="en-IN" sz="1600" dirty="0">
                <a:latin typeface="Bahnschrift" panose="020B0502040204020203" pitchFamily="34" charset="0"/>
                <a:cs typeface="Arial" panose="020B0604020202020204" pitchFamily="34" charset="0"/>
              </a:rPr>
              <a:t>Assis. Prof.</a:t>
            </a:r>
            <a:endParaRPr lang="en-IN" sz="1600">
              <a:latin typeface="Bahnschrift" panose="020B0502040204020203" pitchFamily="34" charset="0"/>
              <a:cs typeface="Arial" panose="020B0604020202020204" pitchFamily="34" charset="0"/>
            </a:endParaRPr>
          </a:p>
          <a:p>
            <a:pPr marL="0" indent="0">
              <a:buNone/>
            </a:pPr>
            <a:r>
              <a:rPr lang="en-IN" sz="1600">
                <a:latin typeface="Bahnschrift" panose="020B0502040204020203" pitchFamily="34" charset="0"/>
                <a:cs typeface="Arial" panose="020B0604020202020204" pitchFamily="34" charset="0"/>
              </a:rPr>
              <a:t>P. SAI NITHIN		  2451-20-737-124                                                                        Department of I.T.</a:t>
            </a:r>
          </a:p>
          <a:p>
            <a:pPr marL="0" indent="0">
              <a:buNone/>
            </a:pPr>
            <a:r>
              <a:rPr lang="en-IN" sz="1600">
                <a:latin typeface="Bahnschrift" panose="020B0502040204020203" pitchFamily="34" charset="0"/>
                <a:cs typeface="Arial" panose="020B0604020202020204" pitchFamily="34" charset="0"/>
              </a:rPr>
              <a:t>K. SAKETH		  2451-20-737-130                                                                        </a:t>
            </a:r>
          </a:p>
          <a:p>
            <a:pPr marL="0" indent="0">
              <a:buNone/>
            </a:pPr>
            <a:r>
              <a:rPr lang="en-IN" sz="1600">
                <a:latin typeface="Bahnschrift" panose="020B0502040204020203" pitchFamily="34" charset="0"/>
                <a:cs typeface="Arial" panose="020B0604020202020204" pitchFamily="34" charset="0"/>
              </a:rPr>
              <a:t> </a:t>
            </a:r>
          </a:p>
          <a:p>
            <a:pPr marL="0" indent="0">
              <a:buNone/>
            </a:pPr>
            <a:r>
              <a:rPr lang="en-IN" sz="1600">
                <a:latin typeface="Bahnschrift" panose="020B0502040204020203" pitchFamily="34" charset="0"/>
                <a:cs typeface="Arial" panose="020B0604020202020204" pitchFamily="34" charset="0"/>
              </a:rPr>
              <a:t>					                                   </a:t>
            </a:r>
          </a:p>
          <a:p>
            <a:pPr marL="0" indent="0">
              <a:buNone/>
            </a:pPr>
            <a:r>
              <a:rPr lang="en-IN" sz="1600">
                <a:latin typeface="Bahnschrift" panose="020B0502040204020203" pitchFamily="34" charset="0"/>
                <a:cs typeface="Arial" panose="020B0604020202020204" pitchFamily="34" charset="0"/>
              </a:rPr>
              <a:t>					                               </a:t>
            </a:r>
          </a:p>
          <a:p>
            <a:pPr marL="0" indent="0">
              <a:buNone/>
            </a:pPr>
            <a:endParaRPr lang="en-IN" sz="1600">
              <a:latin typeface="Arial" panose="020B0604020202020204" pitchFamily="34" charset="0"/>
              <a:cs typeface="Arial" panose="020B0604020202020204" pitchFamily="34" charset="0"/>
            </a:endParaRPr>
          </a:p>
          <a:p>
            <a:pPr marL="0" indent="0">
              <a:buNone/>
            </a:pPr>
            <a:r>
              <a:rPr lang="en-IN" sz="160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112160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27C15-946C-AB1F-4E20-3D3DC268113B}"/>
              </a:ext>
            </a:extLst>
          </p:cNvPr>
          <p:cNvSpPr txBox="1"/>
          <p:nvPr/>
        </p:nvSpPr>
        <p:spPr>
          <a:xfrm>
            <a:off x="4114801" y="152400"/>
            <a:ext cx="3711388" cy="523220"/>
          </a:xfrm>
          <a:prstGeom prst="rect">
            <a:avLst/>
          </a:prstGeom>
          <a:noFill/>
        </p:spPr>
        <p:txBody>
          <a:bodyPr wrap="square" rtlCol="0" anchor="ctr">
            <a:spAutoFit/>
          </a:bodyPr>
          <a:lstStyle/>
          <a:p>
            <a:pPr algn="just"/>
            <a:r>
              <a:rPr lang="en-IN" sz="2800" b="1">
                <a:latin typeface="Bahnschrift" panose="020B0502040204020203" pitchFamily="34" charset="0"/>
              </a:rPr>
              <a:t>PROPOSED SYSTEM</a:t>
            </a:r>
          </a:p>
        </p:txBody>
      </p:sp>
      <p:pic>
        <p:nvPicPr>
          <p:cNvPr id="3" name="Picture 2">
            <a:extLst>
              <a:ext uri="{FF2B5EF4-FFF2-40B4-BE49-F238E27FC236}">
                <a16:creationId xmlns:a16="http://schemas.microsoft.com/office/drawing/2014/main" id="{7053C683-92DD-1C26-E49A-05BB20622CD7}"/>
              </a:ext>
            </a:extLst>
          </p:cNvPr>
          <p:cNvPicPr>
            <a:picLocks noChangeAspect="1"/>
          </p:cNvPicPr>
          <p:nvPr/>
        </p:nvPicPr>
        <p:blipFill>
          <a:blip r:embed="rId2"/>
          <a:stretch>
            <a:fillRect/>
          </a:stretch>
        </p:blipFill>
        <p:spPr>
          <a:xfrm>
            <a:off x="1174376" y="837394"/>
            <a:ext cx="9923930" cy="4792442"/>
          </a:xfrm>
          <a:prstGeom prst="rect">
            <a:avLst/>
          </a:prstGeom>
        </p:spPr>
      </p:pic>
    </p:spTree>
    <p:extLst>
      <p:ext uri="{BB962C8B-B14F-4D97-AF65-F5344CB8AC3E}">
        <p14:creationId xmlns:p14="http://schemas.microsoft.com/office/powerpoint/2010/main" val="2808495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A84B8D-7FCC-9DC6-9A93-79E668BCCA38}"/>
              </a:ext>
            </a:extLst>
          </p:cNvPr>
          <p:cNvSpPr txBox="1"/>
          <p:nvPr/>
        </p:nvSpPr>
        <p:spPr>
          <a:xfrm>
            <a:off x="116541" y="143435"/>
            <a:ext cx="8095130" cy="584775"/>
          </a:xfrm>
          <a:prstGeom prst="rect">
            <a:avLst/>
          </a:prstGeom>
          <a:noFill/>
        </p:spPr>
        <p:txBody>
          <a:bodyPr wrap="square" rtlCol="0">
            <a:spAutoFit/>
          </a:bodyPr>
          <a:lstStyle/>
          <a:p>
            <a:r>
              <a:rPr lang="en-IN" sz="3200" b="1" dirty="0">
                <a:latin typeface="Bahnschrift" panose="020B0502040204020203" pitchFamily="34" charset="0"/>
              </a:rPr>
              <a:t>MODULE SPLIT-UP</a:t>
            </a:r>
            <a:r>
              <a:rPr lang="en-IN" sz="3200" b="1">
                <a:latin typeface="Bahnschrift" panose="020B0502040204020203" pitchFamily="34" charset="0"/>
              </a:rPr>
              <a:t>:</a:t>
            </a:r>
          </a:p>
        </p:txBody>
      </p:sp>
      <p:sp>
        <p:nvSpPr>
          <p:cNvPr id="5" name="TextBox 4">
            <a:extLst>
              <a:ext uri="{FF2B5EF4-FFF2-40B4-BE49-F238E27FC236}">
                <a16:creationId xmlns:a16="http://schemas.microsoft.com/office/drawing/2014/main" id="{19E8FC04-5956-F381-DBEC-6F4508BA93CE}"/>
              </a:ext>
            </a:extLst>
          </p:cNvPr>
          <p:cNvSpPr txBox="1"/>
          <p:nvPr/>
        </p:nvSpPr>
        <p:spPr>
          <a:xfrm>
            <a:off x="116541" y="952328"/>
            <a:ext cx="11958918" cy="4862870"/>
          </a:xfrm>
          <a:prstGeom prst="rect">
            <a:avLst/>
          </a:prstGeom>
          <a:noFill/>
        </p:spPr>
        <p:txBody>
          <a:bodyPr wrap="square" rtlCol="0">
            <a:spAutoFit/>
          </a:bodyPr>
          <a:lstStyle/>
          <a:p>
            <a:r>
              <a:rPr lang="en-US" sz="2000" b="1">
                <a:latin typeface="Bahnschrift" panose="020B0502040204020203" pitchFamily="34" charset="0"/>
              </a:rPr>
              <a:t>1. Data collection and preprocessing:</a:t>
            </a:r>
          </a:p>
          <a:p>
            <a:pPr algn="just"/>
            <a:r>
              <a:rPr lang="en-US">
                <a:latin typeface="Bahnschrift" panose="020B0502040204020203" pitchFamily="34" charset="0"/>
              </a:rPr>
              <a:t>In this module, you would collect loan application data from various sources such as databases, spreadsheets,          or web APIs. Once you have collected the data, you would clean it by removing any irrelevant or duplicated data, handling missing values, and converting categorical variables to numerical variables using techniques such as one-hot encoding. You would also normalize the numerical variables to ensure that they are on the same scale. </a:t>
            </a:r>
          </a:p>
          <a:p>
            <a:endParaRPr lang="en-US">
              <a:latin typeface="Bahnschrift" panose="020B0502040204020203" pitchFamily="34" charset="0"/>
            </a:endParaRPr>
          </a:p>
          <a:p>
            <a:r>
              <a:rPr lang="en-US" sz="2000" b="1">
                <a:latin typeface="Bahnschrift" panose="020B0502040204020203" pitchFamily="34" charset="0"/>
              </a:rPr>
              <a:t>2. Feature selection and engineering:</a:t>
            </a:r>
          </a:p>
          <a:p>
            <a:pPr algn="just"/>
            <a:r>
              <a:rPr lang="en-US">
                <a:latin typeface="Bahnschrift" panose="020B0502040204020203" pitchFamily="34" charset="0"/>
              </a:rPr>
              <a:t>In this module, you would select the most relevant features that could impact loan approval. These could include variables such as credit score, loan amount, employment history, and debt-to-income ratio. You would also engineer new features by combining existing features or creating new ones based on domain knowledge. For example, you could create a new feature that calculates the ratio of the loan amount to the borrower's income.</a:t>
            </a:r>
          </a:p>
          <a:p>
            <a:pPr algn="just"/>
            <a:endParaRPr lang="en-US">
              <a:latin typeface="Bahnschrift" panose="020B0502040204020203" pitchFamily="34" charset="0"/>
            </a:endParaRPr>
          </a:p>
          <a:p>
            <a:r>
              <a:rPr lang="en-US" sz="2000" b="1">
                <a:latin typeface="Bahnschrift" panose="020B0502040204020203" pitchFamily="34" charset="0"/>
              </a:rPr>
              <a:t>3. Model selection and training:</a:t>
            </a:r>
          </a:p>
          <a:p>
            <a:r>
              <a:rPr lang="en-US">
                <a:latin typeface="Bahnschrift" panose="020B0502040204020203" pitchFamily="34" charset="0"/>
              </a:rPr>
              <a:t>In this module, you would select the appropriate machine learning algorithm(s) to train the model(s) using the </a:t>
            </a:r>
          </a:p>
          <a:p>
            <a:pPr algn="just"/>
            <a:r>
              <a:rPr lang="en-US">
                <a:latin typeface="Bahnschrift" panose="020B0502040204020203" pitchFamily="34" charset="0"/>
              </a:rPr>
              <a:t>preprocessed data. You could experiment with different algorithms such as logistic regression, decision trees, or                           random forests to see which one performs the best. Once you have selected an algorithm, you would train the model(s) on the data and adjust the hyperparameters to optimize the model performance.</a:t>
            </a:r>
          </a:p>
        </p:txBody>
      </p:sp>
    </p:spTree>
    <p:extLst>
      <p:ext uri="{BB962C8B-B14F-4D97-AF65-F5344CB8AC3E}">
        <p14:creationId xmlns:p14="http://schemas.microsoft.com/office/powerpoint/2010/main" val="1812799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428441-5D32-5EEB-AFCB-6790430EB1F2}"/>
              </a:ext>
            </a:extLst>
          </p:cNvPr>
          <p:cNvSpPr txBox="1"/>
          <p:nvPr/>
        </p:nvSpPr>
        <p:spPr>
          <a:xfrm>
            <a:off x="125503" y="1461246"/>
            <a:ext cx="11716871" cy="3754874"/>
          </a:xfrm>
          <a:prstGeom prst="rect">
            <a:avLst/>
          </a:prstGeom>
          <a:noFill/>
        </p:spPr>
        <p:txBody>
          <a:bodyPr wrap="square" rtlCol="0">
            <a:spAutoFit/>
          </a:bodyPr>
          <a:lstStyle/>
          <a:p>
            <a:r>
              <a:rPr lang="en-US" sz="2000" b="1">
                <a:latin typeface="Bahnschrift" panose="020B0502040204020203" pitchFamily="34" charset="0"/>
              </a:rPr>
              <a:t>4. Model evaluation and optimization:</a:t>
            </a:r>
          </a:p>
          <a:p>
            <a:pPr algn="just"/>
            <a:r>
              <a:rPr lang="en-US">
                <a:latin typeface="Bahnschrift" panose="020B0502040204020203" pitchFamily="34" charset="0"/>
              </a:rPr>
              <a:t>In this module, you would evaluate the performance of the trained model(s) using various metrics such as accuracy, precision, recall, and F1 score. You would also optimize the model(s) by tweaking hyperparameters or trying different algorithms to improve performance. </a:t>
            </a:r>
          </a:p>
          <a:p>
            <a:endParaRPr lang="en-US">
              <a:latin typeface="Bahnschrift" panose="020B0502040204020203" pitchFamily="34" charset="0"/>
            </a:endParaRPr>
          </a:p>
          <a:p>
            <a:r>
              <a:rPr lang="en-US" sz="2000" b="1">
                <a:latin typeface="Bahnschrift" panose="020B0502040204020203" pitchFamily="34" charset="0"/>
              </a:rPr>
              <a:t>5. Deployment and monitoring:</a:t>
            </a:r>
          </a:p>
          <a:p>
            <a:pPr algn="just"/>
            <a:r>
              <a:rPr lang="en-US">
                <a:latin typeface="Bahnschrift" panose="020B0502040204020203" pitchFamily="34" charset="0"/>
              </a:rPr>
              <a:t>In this module, you would deploy the model(s) into a production environment and monitor its performance over time. You would set up an API endpoint to make predictions, log the predictions, and monitor system metrics such as response time and error rates. You would also periodically retrain the model(s) with new data to ensure that they remain accurate and up-to-date.This modular approach can help you break down the loan approval prediction problem into smaller, more manageable pieces, making it easier to develop and maintain a high-quality machine learning solution.</a:t>
            </a:r>
            <a:endParaRPr lang="en-IN">
              <a:latin typeface="Bahnschrift" panose="020B0502040204020203" pitchFamily="34" charset="0"/>
            </a:endParaRPr>
          </a:p>
          <a:p>
            <a:endParaRPr lang="en-IN">
              <a:latin typeface="Bahnschrift" panose="020B0502040204020203" pitchFamily="34" charset="0"/>
            </a:endParaRPr>
          </a:p>
        </p:txBody>
      </p:sp>
      <p:sp>
        <p:nvSpPr>
          <p:cNvPr id="6" name="TextBox 5">
            <a:extLst>
              <a:ext uri="{FF2B5EF4-FFF2-40B4-BE49-F238E27FC236}">
                <a16:creationId xmlns:a16="http://schemas.microsoft.com/office/drawing/2014/main" id="{0AFBC791-635E-F5A6-9C5E-D7B20321A6F3}"/>
              </a:ext>
            </a:extLst>
          </p:cNvPr>
          <p:cNvSpPr txBox="1"/>
          <p:nvPr/>
        </p:nvSpPr>
        <p:spPr>
          <a:xfrm>
            <a:off x="71715" y="358589"/>
            <a:ext cx="7996516" cy="584775"/>
          </a:xfrm>
          <a:prstGeom prst="rect">
            <a:avLst/>
          </a:prstGeom>
          <a:noFill/>
        </p:spPr>
        <p:txBody>
          <a:bodyPr wrap="square" rtlCol="0">
            <a:spAutoFit/>
          </a:bodyPr>
          <a:lstStyle/>
          <a:p>
            <a:r>
              <a:rPr lang="en-IN" sz="3200" b="1" dirty="0">
                <a:latin typeface="Bahnschrift" panose="020B0502040204020203" pitchFamily="34" charset="0"/>
              </a:rPr>
              <a:t>MODULE SPLIT-UP </a:t>
            </a:r>
            <a:r>
              <a:rPr lang="en-IN" sz="3200" b="1">
                <a:latin typeface="Bahnschrift" panose="020B0502040204020203" pitchFamily="34" charset="0"/>
              </a:rPr>
              <a:t>:</a:t>
            </a:r>
          </a:p>
        </p:txBody>
      </p:sp>
    </p:spTree>
    <p:extLst>
      <p:ext uri="{BB962C8B-B14F-4D97-AF65-F5344CB8AC3E}">
        <p14:creationId xmlns:p14="http://schemas.microsoft.com/office/powerpoint/2010/main" val="656520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6F06B7-7BB9-CB7D-B30C-1A7CD4D5417A}"/>
              </a:ext>
            </a:extLst>
          </p:cNvPr>
          <p:cNvSpPr txBox="1"/>
          <p:nvPr/>
        </p:nvSpPr>
        <p:spPr>
          <a:xfrm>
            <a:off x="4123765" y="107576"/>
            <a:ext cx="6329082" cy="584775"/>
          </a:xfrm>
          <a:prstGeom prst="rect">
            <a:avLst/>
          </a:prstGeom>
          <a:noFill/>
        </p:spPr>
        <p:txBody>
          <a:bodyPr wrap="square" rtlCol="0" anchor="ctr">
            <a:spAutoFit/>
          </a:bodyPr>
          <a:lstStyle/>
          <a:p>
            <a:pPr algn="just"/>
            <a:r>
              <a:rPr lang="en-IN" sz="3200" b="1">
                <a:latin typeface="Bahnschrift" panose="020B0502040204020203" pitchFamily="34" charset="0"/>
              </a:rPr>
              <a:t>ARCHITECTURE</a:t>
            </a:r>
          </a:p>
        </p:txBody>
      </p:sp>
      <p:pic>
        <p:nvPicPr>
          <p:cNvPr id="6" name="Picture 5">
            <a:extLst>
              <a:ext uri="{FF2B5EF4-FFF2-40B4-BE49-F238E27FC236}">
                <a16:creationId xmlns:a16="http://schemas.microsoft.com/office/drawing/2014/main" id="{310C8A50-310A-9A81-8D0B-DB9C35511690}"/>
              </a:ext>
            </a:extLst>
          </p:cNvPr>
          <p:cNvPicPr>
            <a:picLocks noChangeAspect="1"/>
          </p:cNvPicPr>
          <p:nvPr/>
        </p:nvPicPr>
        <p:blipFill>
          <a:blip r:embed="rId2"/>
          <a:stretch>
            <a:fillRect/>
          </a:stretch>
        </p:blipFill>
        <p:spPr>
          <a:xfrm>
            <a:off x="1661154" y="779928"/>
            <a:ext cx="8300247" cy="5149227"/>
          </a:xfrm>
          <a:prstGeom prst="rect">
            <a:avLst/>
          </a:prstGeom>
        </p:spPr>
      </p:pic>
    </p:spTree>
    <p:extLst>
      <p:ext uri="{BB962C8B-B14F-4D97-AF65-F5344CB8AC3E}">
        <p14:creationId xmlns:p14="http://schemas.microsoft.com/office/powerpoint/2010/main" val="2010114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3341-B896-08BB-F34B-76FFC42C3DEB}"/>
              </a:ext>
            </a:extLst>
          </p:cNvPr>
          <p:cNvSpPr>
            <a:spLocks noGrp="1"/>
          </p:cNvSpPr>
          <p:nvPr>
            <p:ph type="title" idx="4294967295"/>
          </p:nvPr>
        </p:nvSpPr>
        <p:spPr>
          <a:xfrm>
            <a:off x="3872753" y="0"/>
            <a:ext cx="8319247" cy="1854200"/>
          </a:xfrm>
        </p:spPr>
        <p:txBody>
          <a:bodyPr/>
          <a:lstStyle/>
          <a:p>
            <a:r>
              <a:rPr lang="en-IN" b="1" dirty="0">
                <a:latin typeface="Bahnschrift" panose="020B0502040204020203" pitchFamily="34" charset="0"/>
              </a:rPr>
              <a:t>Use case</a:t>
            </a:r>
            <a:r>
              <a:rPr lang="en-IN" b="1">
                <a:latin typeface="Bahnschrift" panose="020B0502040204020203" pitchFamily="34" charset="0"/>
              </a:rPr>
              <a:t> diagram:</a:t>
            </a:r>
          </a:p>
        </p:txBody>
      </p:sp>
      <p:pic>
        <p:nvPicPr>
          <p:cNvPr id="5" name="Picture 4">
            <a:extLst>
              <a:ext uri="{FF2B5EF4-FFF2-40B4-BE49-F238E27FC236}">
                <a16:creationId xmlns:a16="http://schemas.microsoft.com/office/drawing/2014/main" id="{D2CA1865-F963-F7D0-827A-66B044BE8AC6}"/>
              </a:ext>
            </a:extLst>
          </p:cNvPr>
          <p:cNvPicPr>
            <a:picLocks noChangeAspect="1"/>
          </p:cNvPicPr>
          <p:nvPr/>
        </p:nvPicPr>
        <p:blipFill>
          <a:blip r:embed="rId2"/>
          <a:stretch>
            <a:fillRect/>
          </a:stretch>
        </p:blipFill>
        <p:spPr>
          <a:xfrm>
            <a:off x="2153220" y="582705"/>
            <a:ext cx="7350091" cy="5405718"/>
          </a:xfrm>
          <a:prstGeom prst="rect">
            <a:avLst/>
          </a:prstGeom>
        </p:spPr>
      </p:pic>
    </p:spTree>
    <p:extLst>
      <p:ext uri="{BB962C8B-B14F-4D97-AF65-F5344CB8AC3E}">
        <p14:creationId xmlns:p14="http://schemas.microsoft.com/office/powerpoint/2010/main" val="3579607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0FCFC-0F1B-7DEB-4C40-1D947510BDD4}"/>
              </a:ext>
            </a:extLst>
          </p:cNvPr>
          <p:cNvSpPr>
            <a:spLocks noGrp="1"/>
          </p:cNvSpPr>
          <p:nvPr>
            <p:ph type="title" idx="4294967295"/>
          </p:nvPr>
        </p:nvSpPr>
        <p:spPr>
          <a:xfrm>
            <a:off x="4276165" y="0"/>
            <a:ext cx="7915835" cy="1854200"/>
          </a:xfrm>
        </p:spPr>
        <p:txBody>
          <a:bodyPr/>
          <a:lstStyle/>
          <a:p>
            <a:r>
              <a:rPr lang="en-IN" b="1">
                <a:latin typeface="Bahnschrift" panose="020B0502040204020203" pitchFamily="34" charset="0"/>
              </a:rPr>
              <a:t>Class diagram:</a:t>
            </a:r>
            <a:br>
              <a:rPr lang="en-IN" b="1">
                <a:latin typeface="Bahnschrift" panose="020B0502040204020203" pitchFamily="34" charset="0"/>
              </a:rPr>
            </a:br>
            <a:endParaRPr lang="en-IN" b="1">
              <a:latin typeface="Bahnschrift" panose="020B0502040204020203" pitchFamily="34" charset="0"/>
            </a:endParaRPr>
          </a:p>
        </p:txBody>
      </p:sp>
      <p:pic>
        <p:nvPicPr>
          <p:cNvPr id="5" name="Picture 4">
            <a:extLst>
              <a:ext uri="{FF2B5EF4-FFF2-40B4-BE49-F238E27FC236}">
                <a16:creationId xmlns:a16="http://schemas.microsoft.com/office/drawing/2014/main" id="{EB569BC6-1C03-4CC9-CD5A-806FB0E70BAA}"/>
              </a:ext>
            </a:extLst>
          </p:cNvPr>
          <p:cNvPicPr>
            <a:picLocks noChangeAspect="1"/>
          </p:cNvPicPr>
          <p:nvPr/>
        </p:nvPicPr>
        <p:blipFill>
          <a:blip r:embed="rId2"/>
          <a:stretch>
            <a:fillRect/>
          </a:stretch>
        </p:blipFill>
        <p:spPr>
          <a:xfrm>
            <a:off x="2130119" y="600635"/>
            <a:ext cx="7547249" cy="5360894"/>
          </a:xfrm>
          <a:prstGeom prst="rect">
            <a:avLst/>
          </a:prstGeom>
        </p:spPr>
      </p:pic>
    </p:spTree>
    <p:extLst>
      <p:ext uri="{BB962C8B-B14F-4D97-AF65-F5344CB8AC3E}">
        <p14:creationId xmlns:p14="http://schemas.microsoft.com/office/powerpoint/2010/main" val="2386162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C26D3-32C9-FBAD-3D5C-44186F50B1E5}"/>
              </a:ext>
            </a:extLst>
          </p:cNvPr>
          <p:cNvSpPr>
            <a:spLocks noGrp="1"/>
          </p:cNvSpPr>
          <p:nvPr>
            <p:ph type="title" idx="4294967295"/>
          </p:nvPr>
        </p:nvSpPr>
        <p:spPr>
          <a:xfrm>
            <a:off x="3987800" y="0"/>
            <a:ext cx="8204200" cy="1854200"/>
          </a:xfrm>
        </p:spPr>
        <p:txBody>
          <a:bodyPr/>
          <a:lstStyle/>
          <a:p>
            <a:r>
              <a:rPr lang="en-IN" b="1" dirty="0">
                <a:latin typeface="Bahnschrift" panose="020B0502040204020203" pitchFamily="34" charset="0"/>
              </a:rPr>
              <a:t>Sequence</a:t>
            </a:r>
            <a:r>
              <a:rPr lang="en-IN" b="1">
                <a:latin typeface="Bahnschrift" panose="020B0502040204020203" pitchFamily="34" charset="0"/>
              </a:rPr>
              <a:t> diagram:</a:t>
            </a:r>
          </a:p>
        </p:txBody>
      </p:sp>
      <p:pic>
        <p:nvPicPr>
          <p:cNvPr id="4" name="Picture 3">
            <a:extLst>
              <a:ext uri="{FF2B5EF4-FFF2-40B4-BE49-F238E27FC236}">
                <a16:creationId xmlns:a16="http://schemas.microsoft.com/office/drawing/2014/main" id="{D32662FA-2615-8091-EE09-C8BED5691728}"/>
              </a:ext>
            </a:extLst>
          </p:cNvPr>
          <p:cNvPicPr>
            <a:picLocks noChangeAspect="1"/>
          </p:cNvPicPr>
          <p:nvPr/>
        </p:nvPicPr>
        <p:blipFill>
          <a:blip r:embed="rId2"/>
          <a:stretch>
            <a:fillRect/>
          </a:stretch>
        </p:blipFill>
        <p:spPr>
          <a:xfrm>
            <a:off x="2657025" y="869577"/>
            <a:ext cx="6680909" cy="4801068"/>
          </a:xfrm>
          <a:prstGeom prst="rect">
            <a:avLst/>
          </a:prstGeom>
        </p:spPr>
      </p:pic>
    </p:spTree>
    <p:extLst>
      <p:ext uri="{BB962C8B-B14F-4D97-AF65-F5344CB8AC3E}">
        <p14:creationId xmlns:p14="http://schemas.microsoft.com/office/powerpoint/2010/main" val="922626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ECF13-B99E-B5CC-57A0-DE3A1BD922E0}"/>
              </a:ext>
            </a:extLst>
          </p:cNvPr>
          <p:cNvSpPr>
            <a:spLocks noGrp="1"/>
          </p:cNvSpPr>
          <p:nvPr>
            <p:ph type="title" idx="4294967295"/>
          </p:nvPr>
        </p:nvSpPr>
        <p:spPr>
          <a:xfrm>
            <a:off x="1" y="107577"/>
            <a:ext cx="12192000" cy="1746624"/>
          </a:xfrm>
        </p:spPr>
        <p:txBody>
          <a:bodyPr/>
          <a:lstStyle/>
          <a:p>
            <a:pPr algn="just"/>
            <a:r>
              <a:rPr lang="en-IN" b="1" dirty="0">
                <a:latin typeface="Bahnschrift" panose="020B0502040204020203" pitchFamily="34" charset="0"/>
              </a:rPr>
              <a:t>    </a:t>
            </a:r>
            <a:r>
              <a:rPr lang="en-IN" b="1">
                <a:latin typeface="Bahnschrift" panose="020B0502040204020203" pitchFamily="34" charset="0"/>
              </a:rPr>
              <a:t>Implementation</a:t>
            </a:r>
            <a:br>
              <a:rPr lang="en-IN" b="1" dirty="0">
                <a:latin typeface="Bahnschrift" panose="020B0502040204020203" pitchFamily="34" charset="0"/>
              </a:rPr>
            </a:br>
            <a:r>
              <a:rPr lang="en-IN" sz="2400" b="1" dirty="0">
                <a:latin typeface="Bahnschrift" panose="020B0502040204020203" pitchFamily="34" charset="0"/>
              </a:rPr>
              <a:t>FLASK CODE :</a:t>
            </a:r>
            <a:endParaRPr lang="en-IN" b="1" dirty="0">
              <a:latin typeface="Bahnschrift" panose="020B0502040204020203" pitchFamily="34" charset="0"/>
            </a:endParaRPr>
          </a:p>
        </p:txBody>
      </p:sp>
      <p:sp>
        <p:nvSpPr>
          <p:cNvPr id="6" name="Content Placeholder 5">
            <a:extLst>
              <a:ext uri="{FF2B5EF4-FFF2-40B4-BE49-F238E27FC236}">
                <a16:creationId xmlns:a16="http://schemas.microsoft.com/office/drawing/2014/main" id="{F3F061BC-8020-7B9D-FB4F-327B87204B3F}"/>
              </a:ext>
            </a:extLst>
          </p:cNvPr>
          <p:cNvSpPr>
            <a:spLocks noGrp="1"/>
          </p:cNvSpPr>
          <p:nvPr>
            <p:ph idx="4294967295"/>
          </p:nvPr>
        </p:nvSpPr>
        <p:spPr>
          <a:xfrm>
            <a:off x="2587625" y="2016125"/>
            <a:ext cx="9604375" cy="3449638"/>
          </a:xfrm>
        </p:spPr>
        <p:txBody>
          <a:bodyPr>
            <a:normAutofit/>
          </a:bodyPr>
          <a:lstStyle/>
          <a:p>
            <a:pPr marL="0" indent="0">
              <a:buNone/>
            </a:pPr>
            <a:endParaRPr lang="en-IN" dirty="0"/>
          </a:p>
          <a:p>
            <a:endParaRPr lang="en-IN" dirty="0"/>
          </a:p>
        </p:txBody>
      </p:sp>
      <p:pic>
        <p:nvPicPr>
          <p:cNvPr id="8" name="Picture 7">
            <a:extLst>
              <a:ext uri="{FF2B5EF4-FFF2-40B4-BE49-F238E27FC236}">
                <a16:creationId xmlns:a16="http://schemas.microsoft.com/office/drawing/2014/main" id="{4C4D099C-B642-68C7-DD10-9FDDC4FD2A1E}"/>
              </a:ext>
            </a:extLst>
          </p:cNvPr>
          <p:cNvPicPr>
            <a:picLocks noChangeAspect="1"/>
          </p:cNvPicPr>
          <p:nvPr/>
        </p:nvPicPr>
        <p:blipFill>
          <a:blip r:embed="rId2"/>
          <a:stretch>
            <a:fillRect/>
          </a:stretch>
        </p:blipFill>
        <p:spPr>
          <a:xfrm>
            <a:off x="2297990" y="980889"/>
            <a:ext cx="7994574" cy="5003798"/>
          </a:xfrm>
          <a:prstGeom prst="rect">
            <a:avLst/>
          </a:prstGeom>
        </p:spPr>
      </p:pic>
    </p:spTree>
    <p:extLst>
      <p:ext uri="{BB962C8B-B14F-4D97-AF65-F5344CB8AC3E}">
        <p14:creationId xmlns:p14="http://schemas.microsoft.com/office/powerpoint/2010/main" val="2821359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E69D7C-4150-F51B-5C6B-8987F0579ECA}"/>
              </a:ext>
            </a:extLst>
          </p:cNvPr>
          <p:cNvPicPr>
            <a:picLocks noChangeAspect="1"/>
          </p:cNvPicPr>
          <p:nvPr/>
        </p:nvPicPr>
        <p:blipFill>
          <a:blip r:embed="rId2"/>
          <a:stretch>
            <a:fillRect/>
          </a:stretch>
        </p:blipFill>
        <p:spPr>
          <a:xfrm>
            <a:off x="2084519" y="412376"/>
            <a:ext cx="8166397" cy="5082988"/>
          </a:xfrm>
          <a:prstGeom prst="rect">
            <a:avLst/>
          </a:prstGeom>
        </p:spPr>
      </p:pic>
    </p:spTree>
    <p:extLst>
      <p:ext uri="{BB962C8B-B14F-4D97-AF65-F5344CB8AC3E}">
        <p14:creationId xmlns:p14="http://schemas.microsoft.com/office/powerpoint/2010/main" val="776039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2D0D64-6E64-31B1-2A53-2CFC69C1B7C1}"/>
              </a:ext>
            </a:extLst>
          </p:cNvPr>
          <p:cNvPicPr>
            <a:picLocks noChangeAspect="1"/>
          </p:cNvPicPr>
          <p:nvPr/>
        </p:nvPicPr>
        <p:blipFill>
          <a:blip r:embed="rId2"/>
          <a:stretch>
            <a:fillRect/>
          </a:stretch>
        </p:blipFill>
        <p:spPr>
          <a:xfrm>
            <a:off x="2029574" y="475128"/>
            <a:ext cx="8330074" cy="5145741"/>
          </a:xfrm>
          <a:prstGeom prst="rect">
            <a:avLst/>
          </a:prstGeom>
        </p:spPr>
      </p:pic>
    </p:spTree>
    <p:extLst>
      <p:ext uri="{BB962C8B-B14F-4D97-AF65-F5344CB8AC3E}">
        <p14:creationId xmlns:p14="http://schemas.microsoft.com/office/powerpoint/2010/main" val="3615062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223B-3BDC-CC3A-AD9E-4AD79D9D9FAC}"/>
              </a:ext>
            </a:extLst>
          </p:cNvPr>
          <p:cNvSpPr>
            <a:spLocks noGrp="1"/>
          </p:cNvSpPr>
          <p:nvPr>
            <p:ph type="title" idx="4294967295"/>
          </p:nvPr>
        </p:nvSpPr>
        <p:spPr>
          <a:xfrm>
            <a:off x="73025" y="295275"/>
            <a:ext cx="10642600" cy="847725"/>
          </a:xfrm>
        </p:spPr>
        <p:txBody>
          <a:bodyPr>
            <a:normAutofit/>
          </a:bodyPr>
          <a:lstStyle/>
          <a:p>
            <a:r>
              <a:rPr lang="en-IN" b="1">
                <a:latin typeface="Bahnschrift" panose="020B0502040204020203" pitchFamily="34" charset="0"/>
              </a:rPr>
              <a:t>Abstract:</a:t>
            </a:r>
          </a:p>
        </p:txBody>
      </p:sp>
      <p:sp>
        <p:nvSpPr>
          <p:cNvPr id="3" name="Content Placeholder 2">
            <a:extLst>
              <a:ext uri="{FF2B5EF4-FFF2-40B4-BE49-F238E27FC236}">
                <a16:creationId xmlns:a16="http://schemas.microsoft.com/office/drawing/2014/main" id="{BD2C3A2F-5D6B-4A08-8571-3A656F09FC04}"/>
              </a:ext>
            </a:extLst>
          </p:cNvPr>
          <p:cNvSpPr>
            <a:spLocks noGrp="1"/>
          </p:cNvSpPr>
          <p:nvPr>
            <p:ph idx="4294967295"/>
          </p:nvPr>
        </p:nvSpPr>
        <p:spPr>
          <a:xfrm>
            <a:off x="203200" y="1100417"/>
            <a:ext cx="11785600" cy="4657165"/>
          </a:xfrm>
        </p:spPr>
        <p:txBody>
          <a:bodyPr>
            <a:normAutofit fontScale="85000" lnSpcReduction="20000"/>
          </a:bodyPr>
          <a:lstStyle/>
          <a:p>
            <a:pPr marL="0" indent="0" algn="just">
              <a:buClrTx/>
              <a:buNone/>
            </a:pPr>
            <a:r>
              <a:rPr lang="en-US" sz="2800">
                <a:latin typeface="Bahnschrift" panose="020B0502040204020203" pitchFamily="34" charset="0"/>
              </a:rPr>
              <a:t>Loan approval prediction is a critical task in the financial industry, as lenders need to assess the risk of granting loans to applicants. Machine learning techniques can be used to predict the likelihood of loan approval based on various features, such as credit history, income, employment status, and loan amount. In this task, the dataset is split into training and testing sets, and a machine learning algorithm is trained on the training set to learn the relationship between the features and loan approval status. The trained model is then evaluated on the testing set to determine its performance in predicting loan approval status. Various machine learning algorithms such as logistic regression, decision trees, random forests, and support vector machines can be used for loan approval prediction. The accuracy of the prediction model can be further improved by feature engineering, hyperparameter tuning, and ensemble learning techniques.</a:t>
            </a:r>
            <a:endParaRPr lang="en-IN" sz="2800" dirty="0">
              <a:latin typeface="Bahnschrift" panose="020B0502040204020203" pitchFamily="34" charset="0"/>
            </a:endParaRPr>
          </a:p>
        </p:txBody>
      </p:sp>
    </p:spTree>
    <p:extLst>
      <p:ext uri="{BB962C8B-B14F-4D97-AF65-F5344CB8AC3E}">
        <p14:creationId xmlns:p14="http://schemas.microsoft.com/office/powerpoint/2010/main" val="939618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10C757-6AB0-822E-5BA1-C8CE96E0D562}"/>
              </a:ext>
            </a:extLst>
          </p:cNvPr>
          <p:cNvPicPr>
            <a:picLocks noChangeAspect="1"/>
          </p:cNvPicPr>
          <p:nvPr/>
        </p:nvPicPr>
        <p:blipFill>
          <a:blip r:embed="rId2"/>
          <a:stretch>
            <a:fillRect/>
          </a:stretch>
        </p:blipFill>
        <p:spPr>
          <a:xfrm>
            <a:off x="1812634" y="484093"/>
            <a:ext cx="8566731" cy="5181599"/>
          </a:xfrm>
          <a:prstGeom prst="rect">
            <a:avLst/>
          </a:prstGeom>
        </p:spPr>
      </p:pic>
    </p:spTree>
    <p:extLst>
      <p:ext uri="{BB962C8B-B14F-4D97-AF65-F5344CB8AC3E}">
        <p14:creationId xmlns:p14="http://schemas.microsoft.com/office/powerpoint/2010/main" val="2086858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78FE0-4B91-6590-49B2-0676F1CDA061}"/>
              </a:ext>
            </a:extLst>
          </p:cNvPr>
          <p:cNvSpPr>
            <a:spLocks noGrp="1"/>
          </p:cNvSpPr>
          <p:nvPr>
            <p:ph type="title" idx="4294967295"/>
          </p:nvPr>
        </p:nvSpPr>
        <p:spPr>
          <a:xfrm>
            <a:off x="0" y="142875"/>
            <a:ext cx="10902950" cy="1711325"/>
          </a:xfrm>
        </p:spPr>
        <p:txBody>
          <a:bodyPr/>
          <a:lstStyle/>
          <a:p>
            <a:r>
              <a:rPr lang="en-IN" b="1">
                <a:latin typeface="Bahnschrift" panose="020B0502040204020203" pitchFamily="34" charset="0"/>
              </a:rPr>
              <a:t>Output:</a:t>
            </a:r>
          </a:p>
        </p:txBody>
      </p:sp>
      <p:pic>
        <p:nvPicPr>
          <p:cNvPr id="4" name="Picture 3">
            <a:extLst>
              <a:ext uri="{FF2B5EF4-FFF2-40B4-BE49-F238E27FC236}">
                <a16:creationId xmlns:a16="http://schemas.microsoft.com/office/drawing/2014/main" id="{8CCAEACE-BA1B-8264-E11C-BC6E5650942A}"/>
              </a:ext>
            </a:extLst>
          </p:cNvPr>
          <p:cNvPicPr>
            <a:picLocks noChangeAspect="1"/>
          </p:cNvPicPr>
          <p:nvPr/>
        </p:nvPicPr>
        <p:blipFill>
          <a:blip r:embed="rId2"/>
          <a:stretch>
            <a:fillRect/>
          </a:stretch>
        </p:blipFill>
        <p:spPr>
          <a:xfrm>
            <a:off x="1352151" y="726141"/>
            <a:ext cx="9550799" cy="5018546"/>
          </a:xfrm>
          <a:prstGeom prst="rect">
            <a:avLst/>
          </a:prstGeom>
        </p:spPr>
      </p:pic>
    </p:spTree>
    <p:extLst>
      <p:ext uri="{BB962C8B-B14F-4D97-AF65-F5344CB8AC3E}">
        <p14:creationId xmlns:p14="http://schemas.microsoft.com/office/powerpoint/2010/main" val="3544058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D894E3-AA2F-D88E-8D94-BC4A2EEFE054}"/>
              </a:ext>
            </a:extLst>
          </p:cNvPr>
          <p:cNvPicPr>
            <a:picLocks noChangeAspect="1"/>
          </p:cNvPicPr>
          <p:nvPr/>
        </p:nvPicPr>
        <p:blipFill>
          <a:blip r:embed="rId2"/>
          <a:stretch>
            <a:fillRect/>
          </a:stretch>
        </p:blipFill>
        <p:spPr>
          <a:xfrm>
            <a:off x="1290918" y="358588"/>
            <a:ext cx="9466728" cy="5325034"/>
          </a:xfrm>
          <a:prstGeom prst="rect">
            <a:avLst/>
          </a:prstGeom>
        </p:spPr>
      </p:pic>
    </p:spTree>
    <p:extLst>
      <p:ext uri="{BB962C8B-B14F-4D97-AF65-F5344CB8AC3E}">
        <p14:creationId xmlns:p14="http://schemas.microsoft.com/office/powerpoint/2010/main" val="1157188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820476-30AF-0D2F-64B9-61E5A8AE0966}"/>
              </a:ext>
            </a:extLst>
          </p:cNvPr>
          <p:cNvPicPr>
            <a:picLocks noChangeAspect="1"/>
          </p:cNvPicPr>
          <p:nvPr/>
        </p:nvPicPr>
        <p:blipFill>
          <a:blip r:embed="rId2"/>
          <a:stretch>
            <a:fillRect/>
          </a:stretch>
        </p:blipFill>
        <p:spPr>
          <a:xfrm>
            <a:off x="1021976" y="188259"/>
            <a:ext cx="9888070" cy="5562040"/>
          </a:xfrm>
          <a:prstGeom prst="rect">
            <a:avLst/>
          </a:prstGeom>
        </p:spPr>
      </p:pic>
    </p:spTree>
    <p:extLst>
      <p:ext uri="{BB962C8B-B14F-4D97-AF65-F5344CB8AC3E}">
        <p14:creationId xmlns:p14="http://schemas.microsoft.com/office/powerpoint/2010/main" val="2480428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091ECB-C476-EBD0-83C7-5FE47A3888F0}"/>
              </a:ext>
            </a:extLst>
          </p:cNvPr>
          <p:cNvPicPr>
            <a:picLocks noChangeAspect="1"/>
          </p:cNvPicPr>
          <p:nvPr/>
        </p:nvPicPr>
        <p:blipFill>
          <a:blip r:embed="rId2"/>
          <a:stretch>
            <a:fillRect/>
          </a:stretch>
        </p:blipFill>
        <p:spPr>
          <a:xfrm>
            <a:off x="988110" y="179294"/>
            <a:ext cx="10215780" cy="5746376"/>
          </a:xfrm>
          <a:prstGeom prst="rect">
            <a:avLst/>
          </a:prstGeom>
        </p:spPr>
      </p:pic>
    </p:spTree>
    <p:extLst>
      <p:ext uri="{BB962C8B-B14F-4D97-AF65-F5344CB8AC3E}">
        <p14:creationId xmlns:p14="http://schemas.microsoft.com/office/powerpoint/2010/main" val="1639011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AB8A93-3615-7E8C-4722-484091B51825}"/>
              </a:ext>
            </a:extLst>
          </p:cNvPr>
          <p:cNvPicPr>
            <a:picLocks noChangeAspect="1"/>
          </p:cNvPicPr>
          <p:nvPr/>
        </p:nvPicPr>
        <p:blipFill>
          <a:blip r:embed="rId2"/>
          <a:stretch>
            <a:fillRect/>
          </a:stretch>
        </p:blipFill>
        <p:spPr>
          <a:xfrm>
            <a:off x="751044" y="107575"/>
            <a:ext cx="10311404" cy="5800165"/>
          </a:xfrm>
          <a:prstGeom prst="rect">
            <a:avLst/>
          </a:prstGeom>
        </p:spPr>
      </p:pic>
    </p:spTree>
    <p:extLst>
      <p:ext uri="{BB962C8B-B14F-4D97-AF65-F5344CB8AC3E}">
        <p14:creationId xmlns:p14="http://schemas.microsoft.com/office/powerpoint/2010/main" val="4123571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4A3D-37D3-4F5C-AB21-CF2F5A3D3C99}"/>
              </a:ext>
            </a:extLst>
          </p:cNvPr>
          <p:cNvSpPr>
            <a:spLocks noGrp="1"/>
          </p:cNvSpPr>
          <p:nvPr>
            <p:ph type="title" idx="4294967295"/>
          </p:nvPr>
        </p:nvSpPr>
        <p:spPr>
          <a:xfrm>
            <a:off x="190500" y="364191"/>
            <a:ext cx="10636250" cy="1454150"/>
          </a:xfrm>
        </p:spPr>
        <p:txBody>
          <a:bodyPr/>
          <a:lstStyle/>
          <a:p>
            <a:r>
              <a:rPr lang="en-IN" b="1">
                <a:latin typeface="Bahnschrift" panose="020B0502040204020203" pitchFamily="34" charset="0"/>
              </a:rPr>
              <a:t>Conclusion:</a:t>
            </a:r>
          </a:p>
        </p:txBody>
      </p:sp>
      <p:sp>
        <p:nvSpPr>
          <p:cNvPr id="3" name="Content Placeholder 2">
            <a:extLst>
              <a:ext uri="{FF2B5EF4-FFF2-40B4-BE49-F238E27FC236}">
                <a16:creationId xmlns:a16="http://schemas.microsoft.com/office/drawing/2014/main" id="{6D779F15-1FA5-ADA0-FF87-709995F02323}"/>
              </a:ext>
            </a:extLst>
          </p:cNvPr>
          <p:cNvSpPr>
            <a:spLocks noGrp="1"/>
          </p:cNvSpPr>
          <p:nvPr>
            <p:ph idx="4294967295"/>
          </p:nvPr>
        </p:nvSpPr>
        <p:spPr>
          <a:xfrm>
            <a:off x="277906" y="1228164"/>
            <a:ext cx="11723594" cy="4643718"/>
          </a:xfrm>
        </p:spPr>
        <p:txBody>
          <a:bodyPr>
            <a:normAutofit/>
          </a:bodyPr>
          <a:lstStyle/>
          <a:p>
            <a:pPr algn="just">
              <a:buClrTx/>
              <a:buFont typeface="Wingdings" panose="05000000000000000000" pitchFamily="2" charset="2"/>
              <a:buChar char="v"/>
            </a:pPr>
            <a:r>
              <a:rPr lang="en-US" sz="2800">
                <a:latin typeface="Bahnschrift" panose="020B0502040204020203" pitchFamily="34" charset="0"/>
              </a:rPr>
              <a:t>From the abstract we focus on predicting the approval of loan using machine learning techniques. </a:t>
            </a:r>
          </a:p>
          <a:p>
            <a:pPr algn="just">
              <a:buClrTx/>
              <a:buFont typeface="Wingdings" panose="05000000000000000000" pitchFamily="2" charset="2"/>
              <a:buChar char="v"/>
            </a:pPr>
            <a:r>
              <a:rPr lang="en-US" sz="2800">
                <a:latin typeface="Bahnschrift" panose="020B0502040204020203" pitchFamily="34" charset="0"/>
              </a:rPr>
              <a:t>By this we could able to tackle the problem.</a:t>
            </a:r>
            <a:endParaRPr lang="en-IN" sz="2800">
              <a:latin typeface="Bahnschrift" panose="020B0502040204020203" pitchFamily="34" charset="0"/>
            </a:endParaRPr>
          </a:p>
          <a:p>
            <a:pPr marL="0" indent="0" algn="just">
              <a:buClrTx/>
              <a:buNone/>
            </a:pPr>
            <a:endParaRPr lang="en-IN">
              <a:latin typeface="Bahnschrift" panose="020B0502040204020203" pitchFamily="34" charset="0"/>
            </a:endParaRPr>
          </a:p>
        </p:txBody>
      </p:sp>
    </p:spTree>
    <p:extLst>
      <p:ext uri="{BB962C8B-B14F-4D97-AF65-F5344CB8AC3E}">
        <p14:creationId xmlns:p14="http://schemas.microsoft.com/office/powerpoint/2010/main" val="1157297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3E5DD-1F6F-1565-957F-5B2E55B98003}"/>
              </a:ext>
            </a:extLst>
          </p:cNvPr>
          <p:cNvSpPr>
            <a:spLocks noGrp="1"/>
          </p:cNvSpPr>
          <p:nvPr>
            <p:ph type="title" idx="4294967295"/>
          </p:nvPr>
        </p:nvSpPr>
        <p:spPr>
          <a:xfrm>
            <a:off x="161925" y="57150"/>
            <a:ext cx="10760075" cy="1682750"/>
          </a:xfrm>
        </p:spPr>
        <p:txBody>
          <a:bodyPr/>
          <a:lstStyle/>
          <a:p>
            <a:r>
              <a:rPr lang="en-IN" b="1">
                <a:latin typeface="Bahnschrift" panose="020B0502040204020203" pitchFamily="34" charset="0"/>
              </a:rPr>
              <a:t>References:</a:t>
            </a:r>
          </a:p>
        </p:txBody>
      </p:sp>
      <p:sp>
        <p:nvSpPr>
          <p:cNvPr id="3" name="Content Placeholder 2">
            <a:extLst>
              <a:ext uri="{FF2B5EF4-FFF2-40B4-BE49-F238E27FC236}">
                <a16:creationId xmlns:a16="http://schemas.microsoft.com/office/drawing/2014/main" id="{65394B84-5F39-AB7C-EA42-D348FE547338}"/>
              </a:ext>
            </a:extLst>
          </p:cNvPr>
          <p:cNvSpPr>
            <a:spLocks noGrp="1"/>
          </p:cNvSpPr>
          <p:nvPr>
            <p:ph idx="4294967295"/>
          </p:nvPr>
        </p:nvSpPr>
        <p:spPr>
          <a:xfrm>
            <a:off x="247650" y="762000"/>
            <a:ext cx="11782425" cy="5457825"/>
          </a:xfrm>
        </p:spPr>
        <p:txBody>
          <a:bodyPr>
            <a:normAutofit/>
          </a:bodyPr>
          <a:lstStyle/>
          <a:p>
            <a:pPr algn="just">
              <a:buClrTx/>
              <a:buFont typeface="Wingdings" panose="05000000000000000000" pitchFamily="2" charset="2"/>
              <a:buChar char="v"/>
            </a:pPr>
            <a:r>
              <a:rPr lang="en-IN" sz="1800">
                <a:latin typeface="Bahnschrift" panose="020B0502040204020203" pitchFamily="34" charset="0"/>
              </a:rPr>
              <a:t>M. A. Sheikh, A. K. Goel and T. Kumar, "An Approach for Prediction of Loan Approval using Machine Learning Algorithm," 2020 International Conference on Electronics and Sustainable Communication Systems (ICESC), Coimbatore, India, 2020, pp. 490-494, doi: 10.1109/ICESC48915.2020.9155614. </a:t>
            </a:r>
          </a:p>
          <a:p>
            <a:pPr algn="just">
              <a:buClrTx/>
              <a:buFont typeface="Wingdings" panose="05000000000000000000" pitchFamily="2" charset="2"/>
              <a:buChar char="v"/>
            </a:pPr>
            <a:r>
              <a:rPr lang="en-IN" sz="1800">
                <a:latin typeface="Bahnschrift" panose="020B0502040204020203" pitchFamily="34" charset="0"/>
              </a:rPr>
              <a:t>Gurlove Singh, Amit Kumar Goel ,”Face Detection and Recognition System using Digital Image Processing” , 2nd International conference on Innovative Mechanism for Industry Application ICMIA 2020, 5-7 March 2020, IEEE Publisher.</a:t>
            </a:r>
          </a:p>
          <a:p>
            <a:pPr algn="just">
              <a:buClrTx/>
              <a:buFont typeface="Wingdings" panose="05000000000000000000" pitchFamily="2" charset="2"/>
              <a:buChar char="v"/>
            </a:pPr>
            <a:r>
              <a:rPr lang="en-US" sz="1800">
                <a:latin typeface="Bahnschrift" panose="020B0502040204020203" pitchFamily="34" charset="0"/>
              </a:rPr>
              <a:t>Raj, J. S., Ananthi, J. V., “Recurrent neural networks and nonlinear prediction in support vector machine” Journal of Soft Computing Paradigm (JSCP),1(01), 33-40, 2019.</a:t>
            </a:r>
          </a:p>
          <a:p>
            <a:pPr algn="just">
              <a:buClrTx/>
              <a:buFont typeface="Wingdings" panose="05000000000000000000" pitchFamily="2" charset="2"/>
              <a:buChar char="v"/>
            </a:pPr>
            <a:r>
              <a:rPr lang="en-IN" sz="1800">
                <a:latin typeface="Bahnschrift" panose="020B0502040204020203" pitchFamily="34" charset="0"/>
              </a:rPr>
              <a:t>Aakanksha Saha, Tamara Denning, Vivek Srikumar, Sneha Kumar Kasera. ”Secrets in Source Code: Reducing False Positives using Machine Learning”, 2020 International Conference on Communication Systems Networks (COMSNETS), 2020.</a:t>
            </a:r>
          </a:p>
          <a:p>
            <a:pPr algn="just">
              <a:buClrTx/>
              <a:buFont typeface="Wingdings" panose="05000000000000000000" pitchFamily="2" charset="2"/>
              <a:buChar char="v"/>
            </a:pPr>
            <a:r>
              <a:rPr lang="en-IN" sz="1800">
                <a:latin typeface="Bahnschrift" panose="020B0502040204020203" pitchFamily="34" charset="0"/>
              </a:rPr>
              <a:t>Pidikiti Supriya, Myneedi Pavani, Nagarapu Saisushma, Namburi Vimala Kumari, k Vikash, “Loan Prediction by using Machine Learning Models”, International Journal of Engineering and Techniques. Volume 5 Issue 2, Mar-Apr 2019.</a:t>
            </a:r>
          </a:p>
          <a:p>
            <a:pPr algn="just">
              <a:buClrTx/>
              <a:buFont typeface="Wingdings" panose="05000000000000000000" pitchFamily="2" charset="2"/>
              <a:buChar char="v"/>
            </a:pPr>
            <a:endParaRPr lang="en-IN" sz="1800">
              <a:latin typeface="Bahnschrift" panose="020B0502040204020203" pitchFamily="34" charset="0"/>
            </a:endParaRPr>
          </a:p>
          <a:p>
            <a:pPr algn="just">
              <a:buClrTx/>
              <a:buFont typeface="Wingdings" panose="05000000000000000000" pitchFamily="2" charset="2"/>
              <a:buChar char="v"/>
            </a:pPr>
            <a:endParaRPr lang="en-IN" sz="1800">
              <a:latin typeface="Bahnschrift" panose="020B0502040204020203" pitchFamily="34" charset="0"/>
            </a:endParaRPr>
          </a:p>
          <a:p>
            <a:pPr algn="just">
              <a:buClrTx/>
              <a:buFont typeface="Wingdings" panose="05000000000000000000" pitchFamily="2" charset="2"/>
              <a:buChar char="v"/>
            </a:pPr>
            <a:endParaRPr lang="en-IN" sz="1800">
              <a:latin typeface="Bahnschrift" panose="020B0502040204020203" pitchFamily="34" charset="0"/>
            </a:endParaRPr>
          </a:p>
        </p:txBody>
      </p:sp>
    </p:spTree>
    <p:extLst>
      <p:ext uri="{BB962C8B-B14F-4D97-AF65-F5344CB8AC3E}">
        <p14:creationId xmlns:p14="http://schemas.microsoft.com/office/powerpoint/2010/main" val="2290352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3B8D6-E65C-5DE8-ECB2-4F4B50380D51}"/>
              </a:ext>
            </a:extLst>
          </p:cNvPr>
          <p:cNvSpPr>
            <a:spLocks noGrp="1"/>
          </p:cNvSpPr>
          <p:nvPr>
            <p:ph type="ctrTitle" idx="4294967295"/>
          </p:nvPr>
        </p:nvSpPr>
        <p:spPr>
          <a:xfrm>
            <a:off x="2019301" y="2257425"/>
            <a:ext cx="10172700" cy="1362075"/>
          </a:xfrm>
        </p:spPr>
        <p:txBody>
          <a:bodyPr anchor="ctr">
            <a:noAutofit/>
          </a:bodyPr>
          <a:lstStyle/>
          <a:p>
            <a:pPr algn="just"/>
            <a:r>
              <a:rPr lang="en-IN" sz="9600" b="1">
                <a:latin typeface="Bahnschrift" panose="020B0502040204020203" pitchFamily="34" charset="0"/>
              </a:rPr>
              <a:t>Any queries ?</a:t>
            </a:r>
          </a:p>
        </p:txBody>
      </p:sp>
    </p:spTree>
    <p:extLst>
      <p:ext uri="{BB962C8B-B14F-4D97-AF65-F5344CB8AC3E}">
        <p14:creationId xmlns:p14="http://schemas.microsoft.com/office/powerpoint/2010/main" val="1328071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A6B395-91E2-2FC2-374E-0A52F16B94DB}"/>
              </a:ext>
            </a:extLst>
          </p:cNvPr>
          <p:cNvSpPr>
            <a:spLocks noGrp="1"/>
          </p:cNvSpPr>
          <p:nvPr>
            <p:ph type="title" idx="4294967295"/>
          </p:nvPr>
        </p:nvSpPr>
        <p:spPr>
          <a:xfrm>
            <a:off x="2657474" y="2114549"/>
            <a:ext cx="9353551" cy="1933575"/>
          </a:xfrm>
        </p:spPr>
        <p:txBody>
          <a:bodyPr anchor="ctr">
            <a:noAutofit/>
          </a:bodyPr>
          <a:lstStyle/>
          <a:p>
            <a:pPr algn="just"/>
            <a:r>
              <a:rPr lang="en-IN" sz="9600" b="1">
                <a:latin typeface="Bahnschrift" panose="020B0502040204020203" pitchFamily="34" charset="0"/>
              </a:rPr>
              <a:t>Thank you</a:t>
            </a:r>
          </a:p>
        </p:txBody>
      </p:sp>
    </p:spTree>
    <p:extLst>
      <p:ext uri="{BB962C8B-B14F-4D97-AF65-F5344CB8AC3E}">
        <p14:creationId xmlns:p14="http://schemas.microsoft.com/office/powerpoint/2010/main" val="1483842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7D712-8305-7A5D-2357-1ACCD3432676}"/>
              </a:ext>
            </a:extLst>
          </p:cNvPr>
          <p:cNvSpPr>
            <a:spLocks noGrp="1"/>
          </p:cNvSpPr>
          <p:nvPr>
            <p:ph type="title" idx="4294967295"/>
          </p:nvPr>
        </p:nvSpPr>
        <p:spPr>
          <a:xfrm>
            <a:off x="133350" y="352425"/>
            <a:ext cx="10807700" cy="1501775"/>
          </a:xfrm>
        </p:spPr>
        <p:txBody>
          <a:bodyPr/>
          <a:lstStyle/>
          <a:p>
            <a:r>
              <a:rPr lang="en-IN" b="1">
                <a:latin typeface="Bahnschrift" panose="020B0502040204020203" pitchFamily="34" charset="0"/>
              </a:rPr>
              <a:t>Introduction:</a:t>
            </a:r>
          </a:p>
        </p:txBody>
      </p:sp>
      <p:sp>
        <p:nvSpPr>
          <p:cNvPr id="3" name="Content Placeholder 2">
            <a:extLst>
              <a:ext uri="{FF2B5EF4-FFF2-40B4-BE49-F238E27FC236}">
                <a16:creationId xmlns:a16="http://schemas.microsoft.com/office/drawing/2014/main" id="{185556FD-88DB-625C-493B-B90FA4921606}"/>
              </a:ext>
            </a:extLst>
          </p:cNvPr>
          <p:cNvSpPr>
            <a:spLocks noGrp="1"/>
          </p:cNvSpPr>
          <p:nvPr>
            <p:ph idx="4294967295"/>
          </p:nvPr>
        </p:nvSpPr>
        <p:spPr>
          <a:xfrm>
            <a:off x="185738" y="1056996"/>
            <a:ext cx="11809038" cy="5092792"/>
          </a:xfrm>
        </p:spPr>
        <p:txBody>
          <a:bodyPr>
            <a:noAutofit/>
          </a:bodyPr>
          <a:lstStyle/>
          <a:p>
            <a:pPr algn="just">
              <a:buClrTx/>
              <a:buFont typeface="Wingdings" panose="05000000000000000000" pitchFamily="2" charset="2"/>
              <a:buChar char="v"/>
            </a:pPr>
            <a:r>
              <a:rPr lang="en-IN" sz="1800">
                <a:latin typeface="Bahnschrift" panose="020B0502040204020203" pitchFamily="34" charset="0"/>
              </a:rPr>
              <a:t> </a:t>
            </a:r>
            <a:r>
              <a:rPr lang="en-US" sz="1800">
                <a:latin typeface="Bahnschrift" panose="020B0502040204020203" pitchFamily="34" charset="0"/>
              </a:rPr>
              <a:t>Loan approval prediction is a crucial task for banks and financial institutions, as it determines the risk of default and the potential for financial loss. Traditionally, loan approval decisions have been made manually by underwriters, which can be time-consuming and prone to human bias.</a:t>
            </a:r>
          </a:p>
          <a:p>
            <a:pPr algn="just">
              <a:buClrTx/>
              <a:buFont typeface="Wingdings" panose="05000000000000000000" pitchFamily="2" charset="2"/>
              <a:buChar char="v"/>
            </a:pPr>
            <a:r>
              <a:rPr lang="en-US" sz="1800">
                <a:latin typeface="Bahnschrift" panose="020B0502040204020203" pitchFamily="34" charset="0"/>
              </a:rPr>
              <a:t>However, with the emergence of machine learning, loan approval prediction has become faster and more objective. By training machine learning models on historical loan data, banks and financial institutions can gain insights into the factors that contribute to loan approvals and identify patterns that may indicate a higher risk of default.</a:t>
            </a:r>
          </a:p>
          <a:p>
            <a:pPr algn="just">
              <a:buClrTx/>
              <a:buFont typeface="Wingdings" panose="05000000000000000000" pitchFamily="2" charset="2"/>
              <a:buChar char="v"/>
            </a:pPr>
            <a:r>
              <a:rPr lang="en-US" sz="1800">
                <a:latin typeface="Bahnschrift" panose="020B0502040204020203" pitchFamily="34" charset="0"/>
              </a:rPr>
              <a:t>Machine learning algorithms, such as logistic regression, decision trees, and support vector machines, can be used to predict loan approval decisions based on various features related to loan applicants, such as credit history, income, debt-to-income ratio, employment status, and more. These models can process large amounts of data quickly and accurately, providing a more efficient and accurate way to assess credit risk.</a:t>
            </a:r>
          </a:p>
          <a:p>
            <a:pPr algn="just">
              <a:buClrTx/>
              <a:buFont typeface="Wingdings" panose="05000000000000000000" pitchFamily="2" charset="2"/>
              <a:buChar char="v"/>
            </a:pPr>
            <a:r>
              <a:rPr lang="en-US" sz="1800">
                <a:latin typeface="Bahnschrift" panose="020B0502040204020203" pitchFamily="34" charset="0"/>
              </a:rPr>
              <a:t>Overall, loan approval prediction using machine learning is a promising approach that has the potential to improve the efficiency and accuracy of loan approval decisions while reducing the risk of financial loss</a:t>
            </a:r>
            <a:r>
              <a:rPr lang="en-US">
                <a:latin typeface="Bahnschrift" panose="020B0502040204020203" pitchFamily="34" charset="0"/>
              </a:rPr>
              <a:t>.</a:t>
            </a:r>
          </a:p>
        </p:txBody>
      </p:sp>
    </p:spTree>
    <p:extLst>
      <p:ext uri="{BB962C8B-B14F-4D97-AF65-F5344CB8AC3E}">
        <p14:creationId xmlns:p14="http://schemas.microsoft.com/office/powerpoint/2010/main" val="1178736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D363C-D00A-5912-EA7B-E1EE94E2E852}"/>
              </a:ext>
            </a:extLst>
          </p:cNvPr>
          <p:cNvSpPr>
            <a:spLocks noGrp="1"/>
          </p:cNvSpPr>
          <p:nvPr>
            <p:ph type="title" idx="4294967295"/>
          </p:nvPr>
        </p:nvSpPr>
        <p:spPr>
          <a:xfrm>
            <a:off x="152400" y="1095375"/>
            <a:ext cx="10721975" cy="758825"/>
          </a:xfrm>
        </p:spPr>
        <p:txBody>
          <a:bodyPr/>
          <a:lstStyle/>
          <a:p>
            <a:r>
              <a:rPr lang="en-IN" b="1">
                <a:latin typeface="Bahnschrift" panose="020B0502040204020203" pitchFamily="34" charset="0"/>
              </a:rPr>
              <a:t>Problem statement:</a:t>
            </a:r>
          </a:p>
        </p:txBody>
      </p:sp>
      <p:sp>
        <p:nvSpPr>
          <p:cNvPr id="3" name="Content Placeholder 2">
            <a:extLst>
              <a:ext uri="{FF2B5EF4-FFF2-40B4-BE49-F238E27FC236}">
                <a16:creationId xmlns:a16="http://schemas.microsoft.com/office/drawing/2014/main" id="{2D8448B5-95CA-C081-2004-B964A02EE8DE}"/>
              </a:ext>
            </a:extLst>
          </p:cNvPr>
          <p:cNvSpPr>
            <a:spLocks noGrp="1"/>
          </p:cNvSpPr>
          <p:nvPr>
            <p:ph idx="4294967295"/>
          </p:nvPr>
        </p:nvSpPr>
        <p:spPr>
          <a:xfrm>
            <a:off x="152400" y="1854200"/>
            <a:ext cx="11820525" cy="3611563"/>
          </a:xfrm>
        </p:spPr>
        <p:txBody>
          <a:bodyPr>
            <a:normAutofit/>
          </a:bodyPr>
          <a:lstStyle/>
          <a:p>
            <a:pPr algn="just">
              <a:buClrTx/>
              <a:buFont typeface="Wingdings" panose="05000000000000000000" pitchFamily="2" charset="2"/>
              <a:buChar char="v"/>
            </a:pPr>
            <a:r>
              <a:rPr lang="en-US" sz="2400"/>
              <a:t> </a:t>
            </a:r>
            <a:r>
              <a:rPr lang="en-US" sz="2400">
                <a:latin typeface="Bahnschrift" panose="020B0502040204020203" pitchFamily="34" charset="0"/>
              </a:rPr>
              <a:t>We are building a model to predict the approval of loan by using various machine learning algorithms such as logistic regression , decision trees, random forests.</a:t>
            </a:r>
          </a:p>
        </p:txBody>
      </p:sp>
    </p:spTree>
    <p:extLst>
      <p:ext uri="{BB962C8B-B14F-4D97-AF65-F5344CB8AC3E}">
        <p14:creationId xmlns:p14="http://schemas.microsoft.com/office/powerpoint/2010/main" val="1426487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9B8845D-ABBC-1D6A-C4DD-1575CC3F0168}"/>
              </a:ext>
            </a:extLst>
          </p:cNvPr>
          <p:cNvGraphicFramePr>
            <a:graphicFrameLocks noGrp="1"/>
          </p:cNvGraphicFramePr>
          <p:nvPr>
            <p:extLst>
              <p:ext uri="{D42A27DB-BD31-4B8C-83A1-F6EECF244321}">
                <p14:modId xmlns:p14="http://schemas.microsoft.com/office/powerpoint/2010/main" val="3871459375"/>
              </p:ext>
            </p:extLst>
          </p:nvPr>
        </p:nvGraphicFramePr>
        <p:xfrm>
          <a:off x="224117" y="428906"/>
          <a:ext cx="11743765" cy="5727679"/>
        </p:xfrm>
        <a:graphic>
          <a:graphicData uri="http://schemas.openxmlformats.org/drawingml/2006/table">
            <a:tbl>
              <a:tblPr firstRow="1" bandRow="1">
                <a:tableStyleId>{616DA210-FB5B-4158-B5E0-FEB733F419BA}</a:tableStyleId>
              </a:tblPr>
              <a:tblGrid>
                <a:gridCol w="1957294">
                  <a:extLst>
                    <a:ext uri="{9D8B030D-6E8A-4147-A177-3AD203B41FA5}">
                      <a16:colId xmlns:a16="http://schemas.microsoft.com/office/drawing/2014/main" val="1580189359"/>
                    </a:ext>
                  </a:extLst>
                </a:gridCol>
                <a:gridCol w="1957294">
                  <a:extLst>
                    <a:ext uri="{9D8B030D-6E8A-4147-A177-3AD203B41FA5}">
                      <a16:colId xmlns:a16="http://schemas.microsoft.com/office/drawing/2014/main" val="138336291"/>
                    </a:ext>
                  </a:extLst>
                </a:gridCol>
                <a:gridCol w="1604438">
                  <a:extLst>
                    <a:ext uri="{9D8B030D-6E8A-4147-A177-3AD203B41FA5}">
                      <a16:colId xmlns:a16="http://schemas.microsoft.com/office/drawing/2014/main" val="3100805151"/>
                    </a:ext>
                  </a:extLst>
                </a:gridCol>
                <a:gridCol w="1791422">
                  <a:extLst>
                    <a:ext uri="{9D8B030D-6E8A-4147-A177-3AD203B41FA5}">
                      <a16:colId xmlns:a16="http://schemas.microsoft.com/office/drawing/2014/main" val="3289360088"/>
                    </a:ext>
                  </a:extLst>
                </a:gridCol>
                <a:gridCol w="2476023">
                  <a:extLst>
                    <a:ext uri="{9D8B030D-6E8A-4147-A177-3AD203B41FA5}">
                      <a16:colId xmlns:a16="http://schemas.microsoft.com/office/drawing/2014/main" val="3765877128"/>
                    </a:ext>
                  </a:extLst>
                </a:gridCol>
                <a:gridCol w="1957294">
                  <a:extLst>
                    <a:ext uri="{9D8B030D-6E8A-4147-A177-3AD203B41FA5}">
                      <a16:colId xmlns:a16="http://schemas.microsoft.com/office/drawing/2014/main" val="2193925182"/>
                    </a:ext>
                  </a:extLst>
                </a:gridCol>
              </a:tblGrid>
              <a:tr h="1014023">
                <a:tc>
                  <a:txBody>
                    <a:bodyPr/>
                    <a:lstStyle/>
                    <a:p>
                      <a:r>
                        <a:rPr lang="en-IN" sz="2000" b="1">
                          <a:latin typeface="Bahnschrift" panose="020B0502040204020203" pitchFamily="34" charset="0"/>
                        </a:rPr>
                        <a:t>NAME</a:t>
                      </a:r>
                    </a:p>
                  </a:txBody>
                  <a:tcPr/>
                </a:tc>
                <a:tc>
                  <a:txBody>
                    <a:bodyPr/>
                    <a:lstStyle/>
                    <a:p>
                      <a:r>
                        <a:rPr lang="en-IN" sz="2000">
                          <a:latin typeface="Bahnschrift" panose="020B0502040204020203" pitchFamily="34" charset="0"/>
                        </a:rPr>
                        <a:t>YEAR</a:t>
                      </a:r>
                    </a:p>
                  </a:txBody>
                  <a:tcPr/>
                </a:tc>
                <a:tc>
                  <a:txBody>
                    <a:bodyPr/>
                    <a:lstStyle/>
                    <a:p>
                      <a:r>
                        <a:rPr lang="en-IN" sz="2000">
                          <a:latin typeface="Bahnschrift" panose="020B0502040204020203" pitchFamily="34" charset="0"/>
                        </a:rPr>
                        <a:t>AUTHOR </a:t>
                      </a:r>
                    </a:p>
                    <a:p>
                      <a:r>
                        <a:rPr lang="en-IN" sz="2000">
                          <a:latin typeface="Bahnschrift" panose="020B0502040204020203" pitchFamily="34" charset="0"/>
                        </a:rPr>
                        <a:t>NAME</a:t>
                      </a:r>
                    </a:p>
                  </a:txBody>
                  <a:tcPr/>
                </a:tc>
                <a:tc>
                  <a:txBody>
                    <a:bodyPr/>
                    <a:lstStyle/>
                    <a:p>
                      <a:r>
                        <a:rPr lang="en-IN" sz="2000">
                          <a:latin typeface="Bahnschrift" panose="020B0502040204020203" pitchFamily="34" charset="0"/>
                        </a:rPr>
                        <a:t>ALGORITHM /</a:t>
                      </a:r>
                    </a:p>
                    <a:p>
                      <a:r>
                        <a:rPr lang="en-IN" sz="2000">
                          <a:latin typeface="Bahnschrift" panose="020B0502040204020203" pitchFamily="34" charset="0"/>
                        </a:rPr>
                        <a:t>TECHNIQUE</a:t>
                      </a:r>
                    </a:p>
                    <a:p>
                      <a:r>
                        <a:rPr lang="en-IN" sz="2000">
                          <a:latin typeface="Bahnschrift" panose="020B0502040204020203" pitchFamily="34" charset="0"/>
                        </a:rPr>
                        <a:t>USED</a:t>
                      </a:r>
                    </a:p>
                  </a:txBody>
                  <a:tcPr/>
                </a:tc>
                <a:tc>
                  <a:txBody>
                    <a:bodyPr/>
                    <a:lstStyle/>
                    <a:p>
                      <a:r>
                        <a:rPr lang="en-IN" sz="2000">
                          <a:latin typeface="Bahnschrift" panose="020B0502040204020203" pitchFamily="34" charset="0"/>
                        </a:rPr>
                        <a:t>ADVANTAGES</a:t>
                      </a:r>
                    </a:p>
                  </a:txBody>
                  <a:tcPr/>
                </a:tc>
                <a:tc>
                  <a:txBody>
                    <a:bodyPr/>
                    <a:lstStyle/>
                    <a:p>
                      <a:r>
                        <a:rPr lang="en-IN" sz="2000">
                          <a:latin typeface="Bahnschrift" panose="020B0502040204020203" pitchFamily="34" charset="0"/>
                        </a:rPr>
                        <a:t>LIMITATIONS</a:t>
                      </a:r>
                    </a:p>
                  </a:txBody>
                  <a:tcPr/>
                </a:tc>
                <a:extLst>
                  <a:ext uri="{0D108BD9-81ED-4DB2-BD59-A6C34878D82A}">
                    <a16:rowId xmlns:a16="http://schemas.microsoft.com/office/drawing/2014/main" val="96052512"/>
                  </a:ext>
                </a:extLst>
              </a:tr>
              <a:tr h="2356828">
                <a:tc>
                  <a:txBody>
                    <a:bodyPr/>
                    <a:lstStyle/>
                    <a:p>
                      <a:r>
                        <a:rPr lang="en-IN">
                          <a:latin typeface="Bahnschrift" panose="020B0502040204020203" pitchFamily="34" charset="0"/>
                        </a:rPr>
                        <a:t>Feature selection for loan approval prediction using machine learning algorithms</a:t>
                      </a:r>
                    </a:p>
                  </a:txBody>
                  <a:tcPr/>
                </a:tc>
                <a:tc>
                  <a:txBody>
                    <a:bodyPr/>
                    <a:lstStyle/>
                    <a:p>
                      <a:r>
                        <a:rPr lang="en-IN">
                          <a:latin typeface="Bahnschrift" panose="020B0502040204020203" pitchFamily="34" charset="0"/>
                        </a:rPr>
                        <a:t>2022</a:t>
                      </a:r>
                    </a:p>
                  </a:txBody>
                  <a:tcPr/>
                </a:tc>
                <a:tc>
                  <a:txBody>
                    <a:bodyPr/>
                    <a:lstStyle/>
                    <a:p>
                      <a:r>
                        <a:rPr lang="en-IN">
                          <a:latin typeface="Bahnschrift" panose="020B0502040204020203" pitchFamily="34" charset="0"/>
                        </a:rPr>
                        <a:t>A.S.</a:t>
                      </a:r>
                    </a:p>
                    <a:p>
                      <a:r>
                        <a:rPr lang="en-IN">
                          <a:latin typeface="Bahnschrift" panose="020B0502040204020203" pitchFamily="34" charset="0"/>
                        </a:rPr>
                        <a:t>Alghamdi</a:t>
                      </a:r>
                    </a:p>
                    <a:p>
                      <a:r>
                        <a:rPr lang="en-IN">
                          <a:latin typeface="Bahnschrift" panose="020B0502040204020203" pitchFamily="34" charset="0"/>
                        </a:rPr>
                        <a:t>and W.S.</a:t>
                      </a:r>
                    </a:p>
                    <a:p>
                      <a:r>
                        <a:rPr lang="en-IN">
                          <a:latin typeface="Bahnschrift" panose="020B0502040204020203" pitchFamily="34" charset="0"/>
                        </a:rPr>
                        <a:t>Alfares </a:t>
                      </a:r>
                    </a:p>
                  </a:txBody>
                  <a:tcPr/>
                </a:tc>
                <a:tc>
                  <a:txBody>
                    <a:bodyPr/>
                    <a:lstStyle/>
                    <a:p>
                      <a:r>
                        <a:rPr lang="en-IN">
                          <a:latin typeface="Bahnschrift" panose="020B0502040204020203" pitchFamily="34" charset="0"/>
                        </a:rPr>
                        <a:t>Logistic Regression,</a:t>
                      </a:r>
                    </a:p>
                    <a:p>
                      <a:r>
                        <a:rPr lang="en-IN">
                          <a:latin typeface="Bahnschrift" panose="020B0502040204020203" pitchFamily="34" charset="0"/>
                        </a:rPr>
                        <a:t>Decision Tree, Random Forest, KNN, SVM, and ANN</a:t>
                      </a:r>
                    </a:p>
                  </a:txBody>
                  <a:tcPr/>
                </a:tc>
                <a:tc>
                  <a:txBody>
                    <a:bodyPr/>
                    <a:lstStyle/>
                    <a:p>
                      <a:r>
                        <a:rPr lang="en-IN">
                          <a:latin typeface="Bahnschrift" panose="020B0502040204020203" pitchFamily="34" charset="0"/>
                        </a:rPr>
                        <a:t>Demonstrated that feature selection techniques can improve the accuracy and reduce the computational cost of loan approval prediction models</a:t>
                      </a:r>
                    </a:p>
                  </a:txBody>
                  <a:tcPr/>
                </a:tc>
                <a:tc>
                  <a:txBody>
                    <a:bodyPr/>
                    <a:lstStyle/>
                    <a:p>
                      <a:r>
                        <a:rPr lang="en-IN">
                          <a:latin typeface="Bahnschrift" panose="020B0502040204020203" pitchFamily="34" charset="0"/>
                        </a:rPr>
                        <a:t>Used only one dataset for evaluation</a:t>
                      </a:r>
                    </a:p>
                  </a:txBody>
                  <a:tcPr/>
                </a:tc>
                <a:extLst>
                  <a:ext uri="{0D108BD9-81ED-4DB2-BD59-A6C34878D82A}">
                    <a16:rowId xmlns:a16="http://schemas.microsoft.com/office/drawing/2014/main" val="138732073"/>
                  </a:ext>
                </a:extLst>
              </a:tr>
              <a:tr h="2356828">
                <a:tc>
                  <a:txBody>
                    <a:bodyPr/>
                    <a:lstStyle/>
                    <a:p>
                      <a:r>
                        <a:rPr lang="en-IN">
                          <a:latin typeface="Bahnschrift" panose="020B0502040204020203" pitchFamily="34" charset="0"/>
                        </a:rPr>
                        <a:t>Loan approval prediction using deep learning models</a:t>
                      </a:r>
                    </a:p>
                  </a:txBody>
                  <a:tcPr/>
                </a:tc>
                <a:tc>
                  <a:txBody>
                    <a:bodyPr/>
                    <a:lstStyle/>
                    <a:p>
                      <a:r>
                        <a:rPr lang="en-IN">
                          <a:latin typeface="Bahnschrift" panose="020B0502040204020203" pitchFamily="34" charset="0"/>
                        </a:rPr>
                        <a:t>2022</a:t>
                      </a:r>
                    </a:p>
                  </a:txBody>
                  <a:tcPr/>
                </a:tc>
                <a:tc>
                  <a:txBody>
                    <a:bodyPr/>
                    <a:lstStyle/>
                    <a:p>
                      <a:r>
                        <a:rPr lang="en-IN">
                          <a:latin typeface="Bahnschrift" panose="020B0502040204020203" pitchFamily="34" charset="0"/>
                        </a:rPr>
                        <a:t>S.M.J.</a:t>
                      </a:r>
                    </a:p>
                    <a:p>
                      <a:r>
                        <a:rPr lang="en-IN">
                          <a:latin typeface="Bahnschrift" panose="020B0502040204020203" pitchFamily="34" charset="0"/>
                        </a:rPr>
                        <a:t>Alzahrani,</a:t>
                      </a:r>
                    </a:p>
                    <a:p>
                      <a:r>
                        <a:rPr lang="en-IN">
                          <a:latin typeface="Bahnschrift" panose="020B0502040204020203" pitchFamily="34" charset="0"/>
                        </a:rPr>
                        <a:t>A.A.</a:t>
                      </a:r>
                    </a:p>
                    <a:p>
                      <a:r>
                        <a:rPr lang="en-IN">
                          <a:latin typeface="Bahnschrift" panose="020B0502040204020203" pitchFamily="34" charset="0"/>
                        </a:rPr>
                        <a:t>Almalaq, </a:t>
                      </a:r>
                    </a:p>
                    <a:p>
                      <a:r>
                        <a:rPr lang="en-IN">
                          <a:latin typeface="Bahnschrift" panose="020B0502040204020203" pitchFamily="34" charset="0"/>
                        </a:rPr>
                        <a:t>And M.O.</a:t>
                      </a:r>
                    </a:p>
                    <a:p>
                      <a:r>
                        <a:rPr lang="en-IN">
                          <a:latin typeface="Bahnschrift" panose="020B0502040204020203" pitchFamily="34" charset="0"/>
                        </a:rPr>
                        <a:t>Aljaafari</a:t>
                      </a:r>
                    </a:p>
                  </a:txBody>
                  <a:tcPr/>
                </a:tc>
                <a:tc>
                  <a:txBody>
                    <a:bodyPr/>
                    <a:lstStyle/>
                    <a:p>
                      <a:r>
                        <a:rPr lang="en-IN" sz="1600">
                          <a:latin typeface="Bahnschrift" panose="020B0502040204020203" pitchFamily="34" charset="0"/>
                        </a:rPr>
                        <a:t>Convolutional Neural Network (CNN), Long Short-Term Memory (LSTM), and Hybrid models combining CNN and LSTM</a:t>
                      </a:r>
                    </a:p>
                  </a:txBody>
                  <a:tcPr/>
                </a:tc>
                <a:tc>
                  <a:txBody>
                    <a:bodyPr/>
                    <a:lstStyle/>
                    <a:p>
                      <a:r>
                        <a:rPr lang="en-IN">
                          <a:latin typeface="Bahnschrift" panose="020B0502040204020203" pitchFamily="34" charset="0"/>
                        </a:rPr>
                        <a:t>Demonstrated that deep learning models can achieve high accuracy for loan approval prediction</a:t>
                      </a:r>
                    </a:p>
                  </a:txBody>
                  <a:tcPr/>
                </a:tc>
                <a:tc>
                  <a:txBody>
                    <a:bodyPr/>
                    <a:lstStyle/>
                    <a:p>
                      <a:r>
                        <a:rPr lang="en-IN" sz="1600">
                          <a:latin typeface="Bahnschrift" panose="020B0502040204020203" pitchFamily="34" charset="0"/>
                        </a:rPr>
                        <a:t>Used only one dataset for evaluation, deep learning models require more computational resources than traditional machine learning models</a:t>
                      </a:r>
                    </a:p>
                  </a:txBody>
                  <a:tcPr/>
                </a:tc>
                <a:extLst>
                  <a:ext uri="{0D108BD9-81ED-4DB2-BD59-A6C34878D82A}">
                    <a16:rowId xmlns:a16="http://schemas.microsoft.com/office/drawing/2014/main" val="2153473664"/>
                  </a:ext>
                </a:extLst>
              </a:tr>
            </a:tbl>
          </a:graphicData>
        </a:graphic>
      </p:graphicFrame>
      <p:sp>
        <p:nvSpPr>
          <p:cNvPr id="3" name="Title 2">
            <a:extLst>
              <a:ext uri="{FF2B5EF4-FFF2-40B4-BE49-F238E27FC236}">
                <a16:creationId xmlns:a16="http://schemas.microsoft.com/office/drawing/2014/main" id="{FC3DED1E-C1FD-EEC7-C102-376B8C2DB0E9}"/>
              </a:ext>
            </a:extLst>
          </p:cNvPr>
          <p:cNvSpPr>
            <a:spLocks noGrp="1"/>
          </p:cNvSpPr>
          <p:nvPr>
            <p:ph type="ctrTitle" idx="4294967295"/>
          </p:nvPr>
        </p:nvSpPr>
        <p:spPr>
          <a:xfrm>
            <a:off x="4078941" y="0"/>
            <a:ext cx="8113059" cy="357188"/>
          </a:xfrm>
        </p:spPr>
        <p:txBody>
          <a:bodyPr>
            <a:normAutofit fontScale="90000"/>
          </a:bodyPr>
          <a:lstStyle/>
          <a:p>
            <a:r>
              <a:rPr lang="en-IN" sz="2800" b="1">
                <a:latin typeface="Bahnschrift" panose="020B0502040204020203" pitchFamily="34" charset="0"/>
              </a:rPr>
              <a:t>Literature Survey</a:t>
            </a:r>
          </a:p>
        </p:txBody>
      </p:sp>
    </p:spTree>
    <p:extLst>
      <p:ext uri="{BB962C8B-B14F-4D97-AF65-F5344CB8AC3E}">
        <p14:creationId xmlns:p14="http://schemas.microsoft.com/office/powerpoint/2010/main" val="3170173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E6054ACD-D93B-2642-F6B7-722565125577}"/>
              </a:ext>
            </a:extLst>
          </p:cNvPr>
          <p:cNvGraphicFramePr>
            <a:graphicFrameLocks noGrp="1"/>
          </p:cNvGraphicFramePr>
          <p:nvPr>
            <p:extLst>
              <p:ext uri="{D42A27DB-BD31-4B8C-83A1-F6EECF244321}">
                <p14:modId xmlns:p14="http://schemas.microsoft.com/office/powerpoint/2010/main" val="1608933335"/>
              </p:ext>
            </p:extLst>
          </p:nvPr>
        </p:nvGraphicFramePr>
        <p:xfrm>
          <a:off x="215153" y="62753"/>
          <a:ext cx="11698941" cy="5928063"/>
        </p:xfrm>
        <a:graphic>
          <a:graphicData uri="http://schemas.openxmlformats.org/drawingml/2006/table">
            <a:tbl>
              <a:tblPr firstRow="1" bandRow="1">
                <a:tableStyleId>{616DA210-FB5B-4158-B5E0-FEB733F419BA}</a:tableStyleId>
              </a:tblPr>
              <a:tblGrid>
                <a:gridCol w="1947579">
                  <a:extLst>
                    <a:ext uri="{9D8B030D-6E8A-4147-A177-3AD203B41FA5}">
                      <a16:colId xmlns:a16="http://schemas.microsoft.com/office/drawing/2014/main" val="3287390027"/>
                    </a:ext>
                  </a:extLst>
                </a:gridCol>
                <a:gridCol w="1974504">
                  <a:extLst>
                    <a:ext uri="{9D8B030D-6E8A-4147-A177-3AD203B41FA5}">
                      <a16:colId xmlns:a16="http://schemas.microsoft.com/office/drawing/2014/main" val="746708294"/>
                    </a:ext>
                  </a:extLst>
                </a:gridCol>
                <a:gridCol w="1545823">
                  <a:extLst>
                    <a:ext uri="{9D8B030D-6E8A-4147-A177-3AD203B41FA5}">
                      <a16:colId xmlns:a16="http://schemas.microsoft.com/office/drawing/2014/main" val="2037520905"/>
                    </a:ext>
                  </a:extLst>
                </a:gridCol>
                <a:gridCol w="1824159">
                  <a:extLst>
                    <a:ext uri="{9D8B030D-6E8A-4147-A177-3AD203B41FA5}">
                      <a16:colId xmlns:a16="http://schemas.microsoft.com/office/drawing/2014/main" val="3527150562"/>
                    </a:ext>
                  </a:extLst>
                </a:gridCol>
                <a:gridCol w="2459301">
                  <a:extLst>
                    <a:ext uri="{9D8B030D-6E8A-4147-A177-3AD203B41FA5}">
                      <a16:colId xmlns:a16="http://schemas.microsoft.com/office/drawing/2014/main" val="2257687671"/>
                    </a:ext>
                  </a:extLst>
                </a:gridCol>
                <a:gridCol w="1947575">
                  <a:extLst>
                    <a:ext uri="{9D8B030D-6E8A-4147-A177-3AD203B41FA5}">
                      <a16:colId xmlns:a16="http://schemas.microsoft.com/office/drawing/2014/main" val="1406138495"/>
                    </a:ext>
                  </a:extLst>
                </a:gridCol>
              </a:tblGrid>
              <a:tr h="1118608">
                <a:tc>
                  <a:txBody>
                    <a:bodyPr/>
                    <a:lstStyle/>
                    <a:p>
                      <a:r>
                        <a:rPr lang="en-IN" sz="2000" b="1">
                          <a:latin typeface="Bahnschrift" panose="020B0502040204020203" pitchFamily="34" charset="0"/>
                        </a:rPr>
                        <a:t>NAME</a:t>
                      </a:r>
                    </a:p>
                  </a:txBody>
                  <a:tcPr/>
                </a:tc>
                <a:tc>
                  <a:txBody>
                    <a:bodyPr/>
                    <a:lstStyle/>
                    <a:p>
                      <a:r>
                        <a:rPr lang="en-IN" sz="2000">
                          <a:latin typeface="Bahnschrift" panose="020B0502040204020203" pitchFamily="34" charset="0"/>
                        </a:rPr>
                        <a:t>YEAR</a:t>
                      </a:r>
                    </a:p>
                  </a:txBody>
                  <a:tcPr/>
                </a:tc>
                <a:tc>
                  <a:txBody>
                    <a:bodyPr/>
                    <a:lstStyle/>
                    <a:p>
                      <a:r>
                        <a:rPr lang="en-IN" sz="2000">
                          <a:latin typeface="Bahnschrift" panose="020B0502040204020203" pitchFamily="34" charset="0"/>
                        </a:rPr>
                        <a:t>AUTHOR</a:t>
                      </a:r>
                    </a:p>
                    <a:p>
                      <a:r>
                        <a:rPr lang="en-IN" sz="2000">
                          <a:latin typeface="Bahnschrift" panose="020B0502040204020203" pitchFamily="34" charset="0"/>
                        </a:rPr>
                        <a:t>NAME</a:t>
                      </a:r>
                    </a:p>
                  </a:txBody>
                  <a:tcPr/>
                </a:tc>
                <a:tc>
                  <a:txBody>
                    <a:bodyPr/>
                    <a:lstStyle/>
                    <a:p>
                      <a:r>
                        <a:rPr lang="en-IN" sz="2000">
                          <a:latin typeface="Bahnschrift" panose="020B0502040204020203" pitchFamily="34" charset="0"/>
                        </a:rPr>
                        <a:t>ALGORITHM /</a:t>
                      </a:r>
                    </a:p>
                    <a:p>
                      <a:r>
                        <a:rPr lang="en-IN" sz="2000">
                          <a:latin typeface="Bahnschrift" panose="020B0502040204020203" pitchFamily="34" charset="0"/>
                        </a:rPr>
                        <a:t>TECHNIQUE</a:t>
                      </a:r>
                    </a:p>
                    <a:p>
                      <a:r>
                        <a:rPr lang="en-IN" sz="2000">
                          <a:latin typeface="Bahnschrift" panose="020B0502040204020203" pitchFamily="34" charset="0"/>
                        </a:rPr>
                        <a:t>USED</a:t>
                      </a:r>
                    </a:p>
                  </a:txBody>
                  <a:tcPr/>
                </a:tc>
                <a:tc>
                  <a:txBody>
                    <a:bodyPr/>
                    <a:lstStyle/>
                    <a:p>
                      <a:r>
                        <a:rPr lang="en-IN" sz="2000">
                          <a:latin typeface="Bahnschrift" panose="020B0502040204020203" pitchFamily="34" charset="0"/>
                        </a:rPr>
                        <a:t>ADVANTAGES</a:t>
                      </a:r>
                    </a:p>
                  </a:txBody>
                  <a:tcPr/>
                </a:tc>
                <a:tc>
                  <a:txBody>
                    <a:bodyPr/>
                    <a:lstStyle/>
                    <a:p>
                      <a:r>
                        <a:rPr lang="en-IN" sz="2000">
                          <a:latin typeface="Bahnschrift" panose="020B0502040204020203" pitchFamily="34" charset="0"/>
                        </a:rPr>
                        <a:t>LIMITATIONS</a:t>
                      </a:r>
                    </a:p>
                  </a:txBody>
                  <a:tcPr/>
                </a:tc>
                <a:extLst>
                  <a:ext uri="{0D108BD9-81ED-4DB2-BD59-A6C34878D82A}">
                    <a16:rowId xmlns:a16="http://schemas.microsoft.com/office/drawing/2014/main" val="1207270023"/>
                  </a:ext>
                </a:extLst>
              </a:tr>
              <a:tr h="2249135">
                <a:tc>
                  <a:txBody>
                    <a:bodyPr/>
                    <a:lstStyle/>
                    <a:p>
                      <a:r>
                        <a:rPr lang="en-US" sz="1800">
                          <a:latin typeface="Bahnschrift" panose="020B0502040204020203" pitchFamily="34" charset="0"/>
                        </a:rPr>
                        <a:t>An empirical comparison of machine learning algorithms for loan approval prediction</a:t>
                      </a:r>
                    </a:p>
                  </a:txBody>
                  <a:tcPr/>
                </a:tc>
                <a:tc>
                  <a:txBody>
                    <a:bodyPr/>
                    <a:lstStyle/>
                    <a:p>
                      <a:r>
                        <a:rPr lang="en-IN" sz="1800">
                          <a:latin typeface="Bahnschrift" panose="020B0502040204020203" pitchFamily="34" charset="0"/>
                        </a:rPr>
                        <a:t>2022</a:t>
                      </a:r>
                    </a:p>
                  </a:txBody>
                  <a:tcPr/>
                </a:tc>
                <a:tc>
                  <a:txBody>
                    <a:bodyPr/>
                    <a:lstStyle/>
                    <a:p>
                      <a:r>
                        <a:rPr lang="en-US" sz="1800">
                          <a:latin typeface="Bahnschrift" panose="020B0502040204020203" pitchFamily="34" charset="0"/>
                        </a:rPr>
                        <a:t>S.C. Dey</a:t>
                      </a:r>
                    </a:p>
                    <a:p>
                      <a:r>
                        <a:rPr lang="en-US" sz="1800">
                          <a:latin typeface="Bahnschrift" panose="020B0502040204020203" pitchFamily="34" charset="0"/>
                        </a:rPr>
                        <a:t>and R.R. </a:t>
                      </a:r>
                    </a:p>
                    <a:p>
                      <a:r>
                        <a:rPr lang="en-US" sz="1800">
                          <a:latin typeface="Bahnschrift" panose="020B0502040204020203" pitchFamily="34" charset="0"/>
                        </a:rPr>
                        <a:t>Debnath</a:t>
                      </a:r>
                      <a:endParaRPr lang="en-IN" sz="1800">
                        <a:latin typeface="Bahnschrift" panose="020B0502040204020203" pitchFamily="34" charset="0"/>
                      </a:endParaRPr>
                    </a:p>
                  </a:txBody>
                  <a:tcPr/>
                </a:tc>
                <a:tc>
                  <a:txBody>
                    <a:bodyPr/>
                    <a:lstStyle/>
                    <a:p>
                      <a:r>
                        <a:rPr lang="en-US" sz="1800">
                          <a:latin typeface="Bahnschrift" panose="020B0502040204020203" pitchFamily="34" charset="0"/>
                        </a:rPr>
                        <a:t>Logistic Regression, Decision Tree, </a:t>
                      </a:r>
                    </a:p>
                    <a:p>
                      <a:r>
                        <a:rPr lang="en-US" sz="1800">
                          <a:latin typeface="Bahnschrift" panose="020B0502040204020203" pitchFamily="34" charset="0"/>
                        </a:rPr>
                        <a:t>Random Forest,</a:t>
                      </a:r>
                    </a:p>
                    <a:p>
                      <a:r>
                        <a:rPr lang="en-US" sz="1800">
                          <a:latin typeface="Bahnschrift" panose="020B0502040204020203" pitchFamily="34" charset="0"/>
                        </a:rPr>
                        <a:t>KNN, SVM, ANN, and XGBoost</a:t>
                      </a:r>
                    </a:p>
                  </a:txBody>
                  <a:tcPr/>
                </a:tc>
                <a:tc>
                  <a:txBody>
                    <a:bodyPr/>
                    <a:lstStyle/>
                    <a:p>
                      <a:r>
                        <a:rPr lang="en-US" sz="1800">
                          <a:latin typeface="Bahnschrift" panose="020B0502040204020203" pitchFamily="34" charset="0"/>
                        </a:rPr>
                        <a:t>Identified XGBoost as the most accurate model for loan approval prediction</a:t>
                      </a:r>
                    </a:p>
                  </a:txBody>
                  <a:tcPr/>
                </a:tc>
                <a:tc>
                  <a:txBody>
                    <a:bodyPr/>
                    <a:lstStyle/>
                    <a:p>
                      <a:r>
                        <a:rPr lang="en-US" sz="1800">
                          <a:latin typeface="Bahnschrift" panose="020B0502040204020203" pitchFamily="34" charset="0"/>
                        </a:rPr>
                        <a:t>Used multiple datasets for evaluation, including a large real-world dataset</a:t>
                      </a:r>
                      <a:endParaRPr lang="en-IN" sz="1800">
                        <a:latin typeface="Bahnschrift" panose="020B0502040204020203" pitchFamily="34" charset="0"/>
                      </a:endParaRPr>
                    </a:p>
                  </a:txBody>
                  <a:tcPr/>
                </a:tc>
                <a:extLst>
                  <a:ext uri="{0D108BD9-81ED-4DB2-BD59-A6C34878D82A}">
                    <a16:rowId xmlns:a16="http://schemas.microsoft.com/office/drawing/2014/main" val="3512589953"/>
                  </a:ext>
                </a:extLst>
              </a:tr>
              <a:tr h="2414492">
                <a:tc>
                  <a:txBody>
                    <a:bodyPr/>
                    <a:lstStyle/>
                    <a:p>
                      <a:r>
                        <a:rPr lang="en-IN" sz="1800">
                          <a:latin typeface="Bahnschrift" panose="020B0502040204020203" pitchFamily="34" charset="0"/>
                        </a:rPr>
                        <a:t>Loan approval prediction using machine learning and fuzzy logic</a:t>
                      </a:r>
                    </a:p>
                  </a:txBody>
                  <a:tcPr/>
                </a:tc>
                <a:tc>
                  <a:txBody>
                    <a:bodyPr/>
                    <a:lstStyle/>
                    <a:p>
                      <a:r>
                        <a:rPr lang="en-IN" sz="1800">
                          <a:latin typeface="Bahnschrift" panose="020B0502040204020203" pitchFamily="34" charset="0"/>
                        </a:rPr>
                        <a:t>2021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a:latin typeface="Bahnschrift" panose="020B0502040204020203" pitchFamily="34" charset="0"/>
                        </a:rPr>
                        <a:t>A.N. Anwar and M.A. Hossain</a:t>
                      </a:r>
                    </a:p>
                    <a:p>
                      <a:r>
                        <a:rPr lang="en-IN" sz="1800">
                          <a:latin typeface="Bahnschrift" panose="020B0502040204020203" pitchFamily="34" charset="0"/>
                        </a:rPr>
                        <a:t> </a:t>
                      </a:r>
                    </a:p>
                  </a:txBody>
                  <a:tcPr/>
                </a:tc>
                <a:tc>
                  <a:txBody>
                    <a:bodyPr/>
                    <a:lstStyle/>
                    <a:p>
                      <a:r>
                        <a:rPr lang="en-IN" sz="1800">
                          <a:latin typeface="Bahnschrift" panose="020B0502040204020203" pitchFamily="34" charset="0"/>
                        </a:rPr>
                        <a:t>Decision Tree, Random Forest, KNN, SVM, and Fuzzy Logic</a:t>
                      </a:r>
                    </a:p>
                  </a:txBody>
                  <a:tcPr/>
                </a:tc>
                <a:tc>
                  <a:txBody>
                    <a:bodyPr/>
                    <a:lstStyle/>
                    <a:p>
                      <a:r>
                        <a:rPr lang="en-IN" sz="1800">
                          <a:latin typeface="Bahnschrift" panose="020B0502040204020203" pitchFamily="34" charset="0"/>
                        </a:rPr>
                        <a:t>Demonstrated that incorporating fuzzy logic with machine learning algorithms improved the accuracy of loan approval prediction compared to individual models</a:t>
                      </a:r>
                    </a:p>
                  </a:txBody>
                  <a:tcPr/>
                </a:tc>
                <a:tc>
                  <a:txBody>
                    <a:bodyPr/>
                    <a:lstStyle/>
                    <a:p>
                      <a:r>
                        <a:rPr lang="en-IN" sz="1800">
                          <a:latin typeface="Bahnschrift" panose="020B0502040204020203" pitchFamily="34" charset="0"/>
                        </a:rPr>
                        <a:t>Used only one dataset for evaluation</a:t>
                      </a:r>
                    </a:p>
                  </a:txBody>
                  <a:tcPr/>
                </a:tc>
                <a:extLst>
                  <a:ext uri="{0D108BD9-81ED-4DB2-BD59-A6C34878D82A}">
                    <a16:rowId xmlns:a16="http://schemas.microsoft.com/office/drawing/2014/main" val="2506593520"/>
                  </a:ext>
                </a:extLst>
              </a:tr>
            </a:tbl>
          </a:graphicData>
        </a:graphic>
      </p:graphicFrame>
    </p:spTree>
    <p:extLst>
      <p:ext uri="{BB962C8B-B14F-4D97-AF65-F5344CB8AC3E}">
        <p14:creationId xmlns:p14="http://schemas.microsoft.com/office/powerpoint/2010/main" val="190246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B68DFE7-6567-726D-321E-E0A92846B10D}"/>
              </a:ext>
            </a:extLst>
          </p:cNvPr>
          <p:cNvGraphicFramePr>
            <a:graphicFrameLocks noGrp="1"/>
          </p:cNvGraphicFramePr>
          <p:nvPr>
            <p:extLst>
              <p:ext uri="{D42A27DB-BD31-4B8C-83A1-F6EECF244321}">
                <p14:modId xmlns:p14="http://schemas.microsoft.com/office/powerpoint/2010/main" val="1739619117"/>
              </p:ext>
            </p:extLst>
          </p:nvPr>
        </p:nvGraphicFramePr>
        <p:xfrm>
          <a:off x="519953" y="806824"/>
          <a:ext cx="11107271" cy="10201834"/>
        </p:xfrm>
        <a:graphic>
          <a:graphicData uri="http://schemas.openxmlformats.org/drawingml/2006/table">
            <a:tbl>
              <a:tblPr firstCol="1">
                <a:tableStyleId>{2D5ABB26-0587-4C30-8999-92F81FD0307C}</a:tableStyleId>
              </a:tblPr>
              <a:tblGrid>
                <a:gridCol w="11107271">
                  <a:extLst>
                    <a:ext uri="{9D8B030D-6E8A-4147-A177-3AD203B41FA5}">
                      <a16:colId xmlns:a16="http://schemas.microsoft.com/office/drawing/2014/main" val="3155791914"/>
                    </a:ext>
                  </a:extLst>
                </a:gridCol>
              </a:tblGrid>
              <a:tr h="5100917">
                <a:tc>
                  <a:txBody>
                    <a:bodyPr/>
                    <a:lstStyle/>
                    <a:p>
                      <a:endParaRPr lang="en-IN"/>
                    </a:p>
                  </a:txBody>
                  <a:tcPr/>
                </a:tc>
                <a:extLst>
                  <a:ext uri="{0D108BD9-81ED-4DB2-BD59-A6C34878D82A}">
                    <a16:rowId xmlns:a16="http://schemas.microsoft.com/office/drawing/2014/main" val="1621903148"/>
                  </a:ext>
                </a:extLst>
              </a:tr>
              <a:tr h="5100917">
                <a:tc>
                  <a:txBody>
                    <a:bodyPr/>
                    <a:lstStyle/>
                    <a:p>
                      <a:endParaRPr lang="en-IN"/>
                    </a:p>
                  </a:txBody>
                  <a:tcPr/>
                </a:tc>
                <a:extLst>
                  <a:ext uri="{0D108BD9-81ED-4DB2-BD59-A6C34878D82A}">
                    <a16:rowId xmlns:a16="http://schemas.microsoft.com/office/drawing/2014/main" val="1644678355"/>
                  </a:ext>
                </a:extLst>
              </a:tr>
            </a:tbl>
          </a:graphicData>
        </a:graphic>
      </p:graphicFrame>
      <p:graphicFrame>
        <p:nvGraphicFramePr>
          <p:cNvPr id="6" name="Table 6">
            <a:extLst>
              <a:ext uri="{FF2B5EF4-FFF2-40B4-BE49-F238E27FC236}">
                <a16:creationId xmlns:a16="http://schemas.microsoft.com/office/drawing/2014/main" id="{83F4B9CD-B33B-2AE3-DE57-3C69E96389B4}"/>
              </a:ext>
            </a:extLst>
          </p:cNvPr>
          <p:cNvGraphicFramePr>
            <a:graphicFrameLocks noGrp="1"/>
          </p:cNvGraphicFramePr>
          <p:nvPr>
            <p:extLst>
              <p:ext uri="{D42A27DB-BD31-4B8C-83A1-F6EECF244321}">
                <p14:modId xmlns:p14="http://schemas.microsoft.com/office/powerpoint/2010/main" val="1395326458"/>
              </p:ext>
            </p:extLst>
          </p:nvPr>
        </p:nvGraphicFramePr>
        <p:xfrm>
          <a:off x="197224" y="143438"/>
          <a:ext cx="11833412" cy="5867830"/>
        </p:xfrm>
        <a:graphic>
          <a:graphicData uri="http://schemas.openxmlformats.org/drawingml/2006/table">
            <a:tbl>
              <a:tblPr firstRow="1" bandRow="1">
                <a:tableStyleId>{616DA210-FB5B-4158-B5E0-FEB733F419BA}</a:tableStyleId>
              </a:tblPr>
              <a:tblGrid>
                <a:gridCol w="1823116">
                  <a:extLst>
                    <a:ext uri="{9D8B030D-6E8A-4147-A177-3AD203B41FA5}">
                      <a16:colId xmlns:a16="http://schemas.microsoft.com/office/drawing/2014/main" val="3536091564"/>
                    </a:ext>
                  </a:extLst>
                </a:gridCol>
                <a:gridCol w="1998577">
                  <a:extLst>
                    <a:ext uri="{9D8B030D-6E8A-4147-A177-3AD203B41FA5}">
                      <a16:colId xmlns:a16="http://schemas.microsoft.com/office/drawing/2014/main" val="2486958735"/>
                    </a:ext>
                  </a:extLst>
                </a:gridCol>
                <a:gridCol w="1559052">
                  <a:extLst>
                    <a:ext uri="{9D8B030D-6E8A-4147-A177-3AD203B41FA5}">
                      <a16:colId xmlns:a16="http://schemas.microsoft.com/office/drawing/2014/main" val="474519075"/>
                    </a:ext>
                  </a:extLst>
                </a:gridCol>
                <a:gridCol w="1939476">
                  <a:extLst>
                    <a:ext uri="{9D8B030D-6E8A-4147-A177-3AD203B41FA5}">
                      <a16:colId xmlns:a16="http://schemas.microsoft.com/office/drawing/2014/main" val="3172746444"/>
                    </a:ext>
                  </a:extLst>
                </a:gridCol>
                <a:gridCol w="2497201">
                  <a:extLst>
                    <a:ext uri="{9D8B030D-6E8A-4147-A177-3AD203B41FA5}">
                      <a16:colId xmlns:a16="http://schemas.microsoft.com/office/drawing/2014/main" val="1588807529"/>
                    </a:ext>
                  </a:extLst>
                </a:gridCol>
                <a:gridCol w="2015990">
                  <a:extLst>
                    <a:ext uri="{9D8B030D-6E8A-4147-A177-3AD203B41FA5}">
                      <a16:colId xmlns:a16="http://schemas.microsoft.com/office/drawing/2014/main" val="2709563181"/>
                    </a:ext>
                  </a:extLst>
                </a:gridCol>
              </a:tblGrid>
              <a:tr h="1367806">
                <a:tc>
                  <a:txBody>
                    <a:bodyPr/>
                    <a:lstStyle/>
                    <a:p>
                      <a:r>
                        <a:rPr lang="en-IN" sz="2000" b="1">
                          <a:latin typeface="Bahnschrift" panose="020B0502040204020203" pitchFamily="34" charset="0"/>
                        </a:rPr>
                        <a:t>NAME</a:t>
                      </a:r>
                    </a:p>
                  </a:txBody>
                  <a:tcPr/>
                </a:tc>
                <a:tc>
                  <a:txBody>
                    <a:bodyPr/>
                    <a:lstStyle/>
                    <a:p>
                      <a:r>
                        <a:rPr lang="en-IN" sz="2000" b="1">
                          <a:latin typeface="Bahnschrift" panose="020B0502040204020203" pitchFamily="34" charset="0"/>
                        </a:rPr>
                        <a:t>YEAR</a:t>
                      </a:r>
                    </a:p>
                  </a:txBody>
                  <a:tcPr/>
                </a:tc>
                <a:tc>
                  <a:txBody>
                    <a:bodyPr/>
                    <a:lstStyle/>
                    <a:p>
                      <a:r>
                        <a:rPr lang="en-IN" sz="2000" b="1">
                          <a:latin typeface="Bahnschrift" panose="020B0502040204020203" pitchFamily="34" charset="0"/>
                        </a:rPr>
                        <a:t>AUTHOR</a:t>
                      </a:r>
                    </a:p>
                    <a:p>
                      <a:r>
                        <a:rPr lang="en-IN" sz="2000" b="1">
                          <a:latin typeface="Bahnschrift" panose="020B0502040204020203" pitchFamily="34" charset="0"/>
                        </a:rPr>
                        <a:t>NAME</a:t>
                      </a:r>
                    </a:p>
                  </a:txBody>
                  <a:tcPr/>
                </a:tc>
                <a:tc>
                  <a:txBody>
                    <a:bodyPr/>
                    <a:lstStyle/>
                    <a:p>
                      <a:pPr algn="l"/>
                      <a:r>
                        <a:rPr lang="en-IN" sz="2000" b="1">
                          <a:latin typeface="Bahnschrift" panose="020B0502040204020203" pitchFamily="34" charset="0"/>
                        </a:rPr>
                        <a:t>ALGORITHM /</a:t>
                      </a:r>
                    </a:p>
                    <a:p>
                      <a:pPr algn="l"/>
                      <a:r>
                        <a:rPr lang="en-IN" sz="2000" b="1">
                          <a:latin typeface="Bahnschrift" panose="020B0502040204020203" pitchFamily="34" charset="0"/>
                        </a:rPr>
                        <a:t>TECHNIQUE</a:t>
                      </a:r>
                    </a:p>
                    <a:p>
                      <a:pPr algn="l"/>
                      <a:r>
                        <a:rPr lang="en-IN" sz="2000" b="1">
                          <a:latin typeface="Bahnschrift" panose="020B0502040204020203" pitchFamily="34" charset="0"/>
                        </a:rPr>
                        <a:t>USED</a:t>
                      </a:r>
                    </a:p>
                  </a:txBody>
                  <a:tcPr/>
                </a:tc>
                <a:tc>
                  <a:txBody>
                    <a:bodyPr/>
                    <a:lstStyle/>
                    <a:p>
                      <a:r>
                        <a:rPr lang="en-IN" sz="2000" b="1">
                          <a:latin typeface="Bahnschrift" panose="020B0502040204020203" pitchFamily="34" charset="0"/>
                        </a:rPr>
                        <a:t>ADVANTAGES</a:t>
                      </a:r>
                    </a:p>
                  </a:txBody>
                  <a:tcPr/>
                </a:tc>
                <a:tc>
                  <a:txBody>
                    <a:bodyPr/>
                    <a:lstStyle/>
                    <a:p>
                      <a:r>
                        <a:rPr lang="en-IN" sz="2000" b="1">
                          <a:latin typeface="Bahnschrift" panose="020B0502040204020203" pitchFamily="34" charset="0"/>
                        </a:rPr>
                        <a:t>LIMITATIONS</a:t>
                      </a:r>
                    </a:p>
                  </a:txBody>
                  <a:tcPr/>
                </a:tc>
                <a:extLst>
                  <a:ext uri="{0D108BD9-81ED-4DB2-BD59-A6C34878D82A}">
                    <a16:rowId xmlns:a16="http://schemas.microsoft.com/office/drawing/2014/main" val="315037232"/>
                  </a:ext>
                </a:extLst>
              </a:tr>
              <a:tr h="2214024">
                <a:tc>
                  <a:txBody>
                    <a:bodyPr/>
                    <a:lstStyle/>
                    <a:p>
                      <a:r>
                        <a:rPr lang="en-US" sz="1800">
                          <a:latin typeface="Bahnschrift" panose="020B0502040204020203" pitchFamily="34" charset="0"/>
                        </a:rPr>
                        <a:t>Loan approval prediction using machine learning algorithms</a:t>
                      </a:r>
                      <a:endParaRPr lang="en-IN" sz="1200">
                        <a:latin typeface="Bahnschrift" panose="020B0502040204020203" pitchFamily="34" charset="0"/>
                      </a:endParaRPr>
                    </a:p>
                  </a:txBody>
                  <a:tcPr/>
                </a:tc>
                <a:tc>
                  <a:txBody>
                    <a:bodyPr/>
                    <a:lstStyle/>
                    <a:p>
                      <a:r>
                        <a:rPr lang="en-IN">
                          <a:latin typeface="Bahnschrift" panose="020B0502040204020203" pitchFamily="34" charset="0"/>
                        </a:rPr>
                        <a:t>2021</a:t>
                      </a:r>
                    </a:p>
                  </a:txBody>
                  <a:tcPr/>
                </a:tc>
                <a:tc>
                  <a:txBody>
                    <a:bodyPr/>
                    <a:lstStyle/>
                    <a:p>
                      <a:r>
                        <a:rPr lang="en-US">
                          <a:latin typeface="Bahnschrift" panose="020B0502040204020203" pitchFamily="34" charset="0"/>
                        </a:rPr>
                        <a:t>H.V.Shetty      and S.S.</a:t>
                      </a:r>
                    </a:p>
                    <a:p>
                      <a:r>
                        <a:rPr lang="en-US">
                          <a:latin typeface="Bahnschrift" panose="020B0502040204020203" pitchFamily="34" charset="0"/>
                        </a:rPr>
                        <a:t>Shetty</a:t>
                      </a:r>
                      <a:endParaRPr lang="en-IN">
                        <a:latin typeface="Bahnschrift" panose="020B0502040204020203" pitchFamily="34" charset="0"/>
                      </a:endParaRPr>
                    </a:p>
                  </a:txBody>
                  <a:tcPr/>
                </a:tc>
                <a:tc>
                  <a:txBody>
                    <a:bodyPr/>
                    <a:lstStyle/>
                    <a:p>
                      <a:r>
                        <a:rPr lang="en-US">
                          <a:latin typeface="Bahnschrift" panose="020B0502040204020203" pitchFamily="34" charset="0"/>
                        </a:rPr>
                        <a:t>Logistic Regression, Decision Tree,</a:t>
                      </a:r>
                    </a:p>
                    <a:p>
                      <a:r>
                        <a:rPr lang="en-US">
                          <a:latin typeface="Bahnschrift" panose="020B0502040204020203" pitchFamily="34" charset="0"/>
                        </a:rPr>
                        <a:t>Random Forest, KNN, SVM, and ANN</a:t>
                      </a:r>
                      <a:endParaRPr lang="en-IN">
                        <a:latin typeface="Bahnschrift" panose="020B0502040204020203" pitchFamily="34" charset="0"/>
                      </a:endParaRPr>
                    </a:p>
                  </a:txBody>
                  <a:tcPr/>
                </a:tc>
                <a:tc>
                  <a:txBody>
                    <a:bodyPr/>
                    <a:lstStyle/>
                    <a:p>
                      <a:r>
                        <a:rPr lang="en-US">
                          <a:latin typeface="Bahnschrift" panose="020B0502040204020203" pitchFamily="34" charset="0"/>
                        </a:rPr>
                        <a:t>Identified Random Forest as the most accurate model for loan approval prediction</a:t>
                      </a:r>
                      <a:endParaRPr lang="en-IN">
                        <a:latin typeface="Bahnschrift" panose="020B0502040204020203" pitchFamily="34" charset="0"/>
                      </a:endParaRPr>
                    </a:p>
                  </a:txBody>
                  <a:tcPr/>
                </a:tc>
                <a:tc>
                  <a:txBody>
                    <a:bodyPr/>
                    <a:lstStyle/>
                    <a:p>
                      <a:r>
                        <a:rPr lang="en-US">
                          <a:latin typeface="Bahnschrift" panose="020B0502040204020203" pitchFamily="34" charset="0"/>
                        </a:rPr>
                        <a:t>Used only one dataset for evaluation</a:t>
                      </a:r>
                      <a:endParaRPr lang="en-IN">
                        <a:latin typeface="Bahnschrift" panose="020B0502040204020203" pitchFamily="34" charset="0"/>
                      </a:endParaRPr>
                    </a:p>
                  </a:txBody>
                  <a:tcPr/>
                </a:tc>
                <a:extLst>
                  <a:ext uri="{0D108BD9-81ED-4DB2-BD59-A6C34878D82A}">
                    <a16:rowId xmlns:a16="http://schemas.microsoft.com/office/drawing/2014/main" val="2766905953"/>
                  </a:ext>
                </a:extLst>
              </a:tr>
              <a:tr h="2155580">
                <a:tc>
                  <a:txBody>
                    <a:bodyPr/>
                    <a:lstStyle/>
                    <a:p>
                      <a:r>
                        <a:rPr lang="en-IN" sz="1800">
                          <a:latin typeface="Bahnschrift" panose="020B0502040204020203" pitchFamily="34" charset="0"/>
                        </a:rPr>
                        <a:t>Loan approval prediction using machine learning techniques:</a:t>
                      </a:r>
                    </a:p>
                    <a:p>
                      <a:r>
                        <a:rPr lang="en-IN" sz="1800">
                          <a:latin typeface="Bahnschrift" panose="020B0502040204020203" pitchFamily="34" charset="0"/>
                        </a:rPr>
                        <a:t>A systematic literature</a:t>
                      </a:r>
                    </a:p>
                    <a:p>
                      <a:r>
                        <a:rPr lang="en-IN" sz="1800">
                          <a:latin typeface="Bahnschrift" panose="020B0502040204020203" pitchFamily="34" charset="0"/>
                        </a:rPr>
                        <a:t>review</a:t>
                      </a:r>
                    </a:p>
                  </a:txBody>
                  <a:tcPr/>
                </a:tc>
                <a:tc>
                  <a:txBody>
                    <a:bodyPr/>
                    <a:lstStyle/>
                    <a:p>
                      <a:r>
                        <a:rPr lang="en-IN">
                          <a:latin typeface="Bahnschrift" panose="020B0502040204020203" pitchFamily="34" charset="0"/>
                        </a:rPr>
                        <a:t>2020</a:t>
                      </a:r>
                    </a:p>
                  </a:txBody>
                  <a:tcPr/>
                </a:tc>
                <a:tc>
                  <a:txBody>
                    <a:bodyPr/>
                    <a:lstStyle/>
                    <a:p>
                      <a:r>
                        <a:rPr lang="en-IN">
                          <a:latin typeface="Bahnschrift" panose="020B0502040204020203" pitchFamily="34" charset="0"/>
                        </a:rPr>
                        <a:t>Ahmad Al-</a:t>
                      </a:r>
                    </a:p>
                    <a:p>
                      <a:r>
                        <a:rPr lang="en-IN">
                          <a:latin typeface="Bahnschrift" panose="020B0502040204020203" pitchFamily="34" charset="0"/>
                        </a:rPr>
                        <a:t>Qaraghuli,</a:t>
                      </a:r>
                    </a:p>
                    <a:p>
                      <a:r>
                        <a:rPr lang="en-IN">
                          <a:latin typeface="Bahnschrift" panose="020B0502040204020203" pitchFamily="34" charset="0"/>
                        </a:rPr>
                        <a:t>Ali</a:t>
                      </a:r>
                    </a:p>
                    <a:p>
                      <a:r>
                        <a:rPr lang="en-IN">
                          <a:latin typeface="Bahnschrift" panose="020B0502040204020203" pitchFamily="34" charset="0"/>
                        </a:rPr>
                        <a:t>Alsheikhi,</a:t>
                      </a:r>
                    </a:p>
                    <a:p>
                      <a:r>
                        <a:rPr lang="en-IN">
                          <a:latin typeface="Bahnschrift" panose="020B0502040204020203" pitchFamily="34" charset="0"/>
                        </a:rPr>
                        <a:t>And Ayad</a:t>
                      </a:r>
                    </a:p>
                    <a:p>
                      <a:r>
                        <a:rPr lang="en-IN">
                          <a:latin typeface="Bahnschrift" panose="020B0502040204020203" pitchFamily="34" charset="0"/>
                        </a:rPr>
                        <a:t>Alkaim </a:t>
                      </a:r>
                    </a:p>
                  </a:txBody>
                  <a:tcPr/>
                </a:tc>
                <a:tc>
                  <a:txBody>
                    <a:bodyPr/>
                    <a:lstStyle/>
                    <a:p>
                      <a:r>
                        <a:rPr lang="en-IN">
                          <a:latin typeface="Bahnschrift" panose="020B0502040204020203" pitchFamily="34" charset="0"/>
                        </a:rPr>
                        <a:t>Logistic Regression,</a:t>
                      </a:r>
                    </a:p>
                    <a:p>
                      <a:r>
                        <a:rPr lang="en-IN">
                          <a:latin typeface="Bahnschrift" panose="020B0502040204020203" pitchFamily="34" charset="0"/>
                        </a:rPr>
                        <a:t>Decision Tree,</a:t>
                      </a:r>
                    </a:p>
                    <a:p>
                      <a:r>
                        <a:rPr lang="en-IN">
                          <a:latin typeface="Bahnschrift" panose="020B0502040204020203" pitchFamily="34" charset="0"/>
                        </a:rPr>
                        <a:t>Random Forest,</a:t>
                      </a:r>
                    </a:p>
                    <a:p>
                      <a:r>
                        <a:rPr lang="en-IN">
                          <a:latin typeface="Bahnschrift" panose="020B0502040204020203" pitchFamily="34" charset="0"/>
                        </a:rPr>
                        <a:t>KNN, SVM, </a:t>
                      </a:r>
                    </a:p>
                    <a:p>
                      <a:r>
                        <a:rPr lang="en-IN">
                          <a:latin typeface="Bahnschrift" panose="020B0502040204020203" pitchFamily="34" charset="0"/>
                        </a:rPr>
                        <a:t>Naïve Bayes</a:t>
                      </a:r>
                    </a:p>
                  </a:txBody>
                  <a:tcPr/>
                </a:tc>
                <a:tc>
                  <a:txBody>
                    <a:bodyPr/>
                    <a:lstStyle/>
                    <a:p>
                      <a:r>
                        <a:rPr lang="en-IN">
                          <a:latin typeface="Bahnschrift" panose="020B0502040204020203" pitchFamily="34" charset="0"/>
                        </a:rPr>
                        <a:t>Identified </a:t>
                      </a:r>
                    </a:p>
                    <a:p>
                      <a:r>
                        <a:rPr lang="en-IN">
                          <a:latin typeface="Bahnschrift" panose="020B0502040204020203" pitchFamily="34" charset="0"/>
                        </a:rPr>
                        <a:t>Random Forest</a:t>
                      </a:r>
                    </a:p>
                    <a:p>
                      <a:r>
                        <a:rPr lang="en-IN">
                          <a:latin typeface="Bahnschrift" panose="020B0502040204020203" pitchFamily="34" charset="0"/>
                        </a:rPr>
                        <a:t>and SVM as the most accurate models for loan approval prediction</a:t>
                      </a:r>
                    </a:p>
                  </a:txBody>
                  <a:tcPr/>
                </a:tc>
                <a:tc>
                  <a:txBody>
                    <a:bodyPr/>
                    <a:lstStyle/>
                    <a:p>
                      <a:r>
                        <a:rPr lang="en-IN">
                          <a:latin typeface="Bahnschrift" panose="020B0502040204020203" pitchFamily="34" charset="0"/>
                        </a:rPr>
                        <a:t>Used only three</a:t>
                      </a:r>
                    </a:p>
                    <a:p>
                      <a:r>
                        <a:rPr lang="en-IN">
                          <a:latin typeface="Bahnschrift" panose="020B0502040204020203" pitchFamily="34" charset="0"/>
                        </a:rPr>
                        <a:t>datasets for evaluation, limiting generalizability</a:t>
                      </a:r>
                    </a:p>
                    <a:p>
                      <a:r>
                        <a:rPr lang="en-IN">
                          <a:latin typeface="Bahnschrift" panose="020B0502040204020203" pitchFamily="34" charset="0"/>
                        </a:rPr>
                        <a:t>of findings </a:t>
                      </a:r>
                    </a:p>
                  </a:txBody>
                  <a:tcPr/>
                </a:tc>
                <a:extLst>
                  <a:ext uri="{0D108BD9-81ED-4DB2-BD59-A6C34878D82A}">
                    <a16:rowId xmlns:a16="http://schemas.microsoft.com/office/drawing/2014/main" val="3719556559"/>
                  </a:ext>
                </a:extLst>
              </a:tr>
            </a:tbl>
          </a:graphicData>
        </a:graphic>
      </p:graphicFrame>
    </p:spTree>
    <p:extLst>
      <p:ext uri="{BB962C8B-B14F-4D97-AF65-F5344CB8AC3E}">
        <p14:creationId xmlns:p14="http://schemas.microsoft.com/office/powerpoint/2010/main" val="1619789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99B2D-95C4-F325-A262-14087F7141F9}"/>
              </a:ext>
            </a:extLst>
          </p:cNvPr>
          <p:cNvSpPr>
            <a:spLocks noGrp="1"/>
          </p:cNvSpPr>
          <p:nvPr>
            <p:ph type="title" idx="4294967295"/>
          </p:nvPr>
        </p:nvSpPr>
        <p:spPr>
          <a:xfrm>
            <a:off x="125506" y="161365"/>
            <a:ext cx="10848881" cy="1692835"/>
          </a:xfrm>
        </p:spPr>
        <p:txBody>
          <a:bodyPr/>
          <a:lstStyle/>
          <a:p>
            <a:r>
              <a:rPr lang="en-IN" b="1">
                <a:latin typeface="Bahnschrift" panose="020B0502040204020203" pitchFamily="34" charset="0"/>
              </a:rPr>
              <a:t>Existing system:</a:t>
            </a:r>
          </a:p>
        </p:txBody>
      </p:sp>
      <p:sp>
        <p:nvSpPr>
          <p:cNvPr id="3" name="Content Placeholder 2">
            <a:extLst>
              <a:ext uri="{FF2B5EF4-FFF2-40B4-BE49-F238E27FC236}">
                <a16:creationId xmlns:a16="http://schemas.microsoft.com/office/drawing/2014/main" id="{ED81F6EF-F508-64B4-ECC6-41FEB04EC6FA}"/>
              </a:ext>
            </a:extLst>
          </p:cNvPr>
          <p:cNvSpPr>
            <a:spLocks noGrp="1"/>
          </p:cNvSpPr>
          <p:nvPr>
            <p:ph idx="4294967295"/>
          </p:nvPr>
        </p:nvSpPr>
        <p:spPr>
          <a:xfrm>
            <a:off x="62753" y="717177"/>
            <a:ext cx="11851341" cy="4748586"/>
          </a:xfrm>
        </p:spPr>
        <p:txBody>
          <a:bodyPr>
            <a:normAutofit/>
          </a:bodyPr>
          <a:lstStyle/>
          <a:p>
            <a:pPr algn="just">
              <a:buClrTx/>
              <a:buFont typeface="Wingdings" panose="05000000000000000000" pitchFamily="2" charset="2"/>
              <a:buChar char="v"/>
            </a:pPr>
            <a:r>
              <a:rPr lang="en-US">
                <a:latin typeface="Bahnschrift" panose="020B0502040204020203" pitchFamily="34" charset="0"/>
              </a:rPr>
              <a:t>This model is trained on historical loan data to learn patterns and make predictions about whether a new loan applicant is likely to default or not. The system may also use various algorithms such as logistic regression, decision trees, or random forests to make predictions. The output of the model is a probability score that indicates the likelihood of loan approval. Based on this score, the lender can decide whether to approve the loan or not. However, the accuracy and reliability of the system depend on the quality of the data used to train the model, the selection of appropriate features, and the choice of the algorithm used for predictions</a:t>
            </a:r>
            <a:r>
              <a:rPr lang="en-US" sz="1800">
                <a:latin typeface="Bahnschrift" panose="020B0502040204020203" pitchFamily="34" charset="0"/>
              </a:rPr>
              <a:t>.</a:t>
            </a:r>
            <a:endParaRPr lang="en-IN" sz="1800">
              <a:latin typeface="Bahnschrift" panose="020B0502040204020203" pitchFamily="34" charset="0"/>
            </a:endParaRPr>
          </a:p>
        </p:txBody>
      </p:sp>
      <p:sp>
        <p:nvSpPr>
          <p:cNvPr id="4" name="TextBox 3">
            <a:extLst>
              <a:ext uri="{FF2B5EF4-FFF2-40B4-BE49-F238E27FC236}">
                <a16:creationId xmlns:a16="http://schemas.microsoft.com/office/drawing/2014/main" id="{EA70522D-3551-E560-C0C3-F8D9334F1A7E}"/>
              </a:ext>
            </a:extLst>
          </p:cNvPr>
          <p:cNvSpPr txBox="1"/>
          <p:nvPr/>
        </p:nvSpPr>
        <p:spPr>
          <a:xfrm flipH="1">
            <a:off x="0" y="3429000"/>
            <a:ext cx="12021671" cy="800219"/>
          </a:xfrm>
          <a:prstGeom prst="rect">
            <a:avLst/>
          </a:prstGeom>
          <a:noFill/>
        </p:spPr>
        <p:txBody>
          <a:bodyPr wrap="square" rtlCol="0">
            <a:spAutoFit/>
          </a:bodyPr>
          <a:lstStyle/>
          <a:p>
            <a:r>
              <a:rPr lang="en-IN" sz="2800" b="1" dirty="0">
                <a:latin typeface="Bahnschrift" panose="020B0502040204020203" pitchFamily="34" charset="0"/>
              </a:rPr>
              <a:t>DRAWBACKS OF EXISTING SYSTEM :</a:t>
            </a:r>
          </a:p>
          <a:p>
            <a:endParaRPr lang="en-IN">
              <a:latin typeface="Bahnschrift" panose="020B0502040204020203" pitchFamily="34" charset="0"/>
            </a:endParaRPr>
          </a:p>
        </p:txBody>
      </p:sp>
      <p:sp>
        <p:nvSpPr>
          <p:cNvPr id="6" name="TextBox 5">
            <a:extLst>
              <a:ext uri="{FF2B5EF4-FFF2-40B4-BE49-F238E27FC236}">
                <a16:creationId xmlns:a16="http://schemas.microsoft.com/office/drawing/2014/main" id="{69CDD36B-23B2-68E3-768E-653C2A5086AF}"/>
              </a:ext>
            </a:extLst>
          </p:cNvPr>
          <p:cNvSpPr txBox="1"/>
          <p:nvPr/>
        </p:nvSpPr>
        <p:spPr>
          <a:xfrm>
            <a:off x="0" y="3926540"/>
            <a:ext cx="10730753" cy="1754326"/>
          </a:xfrm>
          <a:prstGeom prst="rect">
            <a:avLst/>
          </a:prstGeom>
          <a:noFill/>
        </p:spPr>
        <p:txBody>
          <a:bodyPr wrap="square" rtlCol="0">
            <a:spAutoFit/>
          </a:bodyPr>
          <a:lstStyle/>
          <a:p>
            <a:pPr marL="285750" indent="-285750">
              <a:buFont typeface="Wingdings" panose="05000000000000000000" pitchFamily="2" charset="2"/>
              <a:buChar char="Ø"/>
            </a:pPr>
            <a:r>
              <a:rPr lang="en-IN" dirty="0">
                <a:latin typeface="Bahnschrift" panose="020B0502040204020203" pitchFamily="34" charset="0"/>
              </a:rPr>
              <a:t>Limited data</a:t>
            </a:r>
          </a:p>
          <a:p>
            <a:pPr marL="285750" indent="-285750">
              <a:buFont typeface="Wingdings" panose="05000000000000000000" pitchFamily="2" charset="2"/>
              <a:buChar char="Ø"/>
            </a:pPr>
            <a:r>
              <a:rPr lang="en-IN" dirty="0">
                <a:latin typeface="Bahnschrift" panose="020B0502040204020203" pitchFamily="34" charset="0"/>
              </a:rPr>
              <a:t>Biased training data</a:t>
            </a:r>
          </a:p>
          <a:p>
            <a:pPr marL="285750" indent="-285750">
              <a:buFont typeface="Wingdings" panose="05000000000000000000" pitchFamily="2" charset="2"/>
              <a:buChar char="Ø"/>
            </a:pPr>
            <a:r>
              <a:rPr lang="en-IN" dirty="0">
                <a:latin typeface="Bahnschrift" panose="020B0502040204020203" pitchFamily="34" charset="0"/>
              </a:rPr>
              <a:t>Lack of interpretability</a:t>
            </a:r>
          </a:p>
          <a:p>
            <a:pPr marL="285750" indent="-285750">
              <a:buFont typeface="Wingdings" panose="05000000000000000000" pitchFamily="2" charset="2"/>
              <a:buChar char="Ø"/>
            </a:pPr>
            <a:r>
              <a:rPr lang="en-IN" dirty="0">
                <a:latin typeface="Bahnschrift" panose="020B0502040204020203" pitchFamily="34" charset="0"/>
              </a:rPr>
              <a:t>Overfitting</a:t>
            </a:r>
          </a:p>
          <a:p>
            <a:pPr marL="285750" indent="-285750">
              <a:buFont typeface="Wingdings" panose="05000000000000000000" pitchFamily="2" charset="2"/>
              <a:buChar char="Ø"/>
            </a:pPr>
            <a:r>
              <a:rPr lang="en-IN" dirty="0">
                <a:latin typeface="Bahnschrift" panose="020B0502040204020203" pitchFamily="34" charset="0"/>
              </a:rPr>
              <a:t>Lack of transparency</a:t>
            </a:r>
          </a:p>
          <a:p>
            <a:pPr marL="285750" indent="-285750">
              <a:buFont typeface="Wingdings" panose="05000000000000000000" pitchFamily="2" charset="2"/>
              <a:buChar char="Ø"/>
            </a:pPr>
            <a:r>
              <a:rPr lang="en-IN" dirty="0">
                <a:latin typeface="Bahnschrift" panose="020B0502040204020203" pitchFamily="34" charset="0"/>
              </a:rPr>
              <a:t>Costly implementation</a:t>
            </a:r>
          </a:p>
        </p:txBody>
      </p:sp>
    </p:spTree>
    <p:extLst>
      <p:ext uri="{BB962C8B-B14F-4D97-AF65-F5344CB8AC3E}">
        <p14:creationId xmlns:p14="http://schemas.microsoft.com/office/powerpoint/2010/main" val="3316235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4C96B-93B6-3A96-A658-04BA1EB5921C}"/>
              </a:ext>
            </a:extLst>
          </p:cNvPr>
          <p:cNvSpPr txBox="1"/>
          <p:nvPr/>
        </p:nvSpPr>
        <p:spPr>
          <a:xfrm>
            <a:off x="188259" y="224118"/>
            <a:ext cx="7117976" cy="584775"/>
          </a:xfrm>
          <a:prstGeom prst="rect">
            <a:avLst/>
          </a:prstGeom>
          <a:noFill/>
        </p:spPr>
        <p:txBody>
          <a:bodyPr wrap="square" rtlCol="0">
            <a:spAutoFit/>
          </a:bodyPr>
          <a:lstStyle/>
          <a:p>
            <a:r>
              <a:rPr lang="en-IN" sz="3200" b="1">
                <a:latin typeface="Bahnschrift" panose="020B0502040204020203" pitchFamily="34" charset="0"/>
              </a:rPr>
              <a:t>PROPOSED SYSTEM:</a:t>
            </a:r>
          </a:p>
        </p:txBody>
      </p:sp>
      <p:sp>
        <p:nvSpPr>
          <p:cNvPr id="4" name="TextBox 3">
            <a:extLst>
              <a:ext uri="{FF2B5EF4-FFF2-40B4-BE49-F238E27FC236}">
                <a16:creationId xmlns:a16="http://schemas.microsoft.com/office/drawing/2014/main" id="{EF4DB770-14C2-05A2-D665-EDB1603B9080}"/>
              </a:ext>
            </a:extLst>
          </p:cNvPr>
          <p:cNvSpPr txBox="1"/>
          <p:nvPr/>
        </p:nvSpPr>
        <p:spPr>
          <a:xfrm>
            <a:off x="188258" y="977153"/>
            <a:ext cx="11340353" cy="3785652"/>
          </a:xfrm>
          <a:prstGeom prst="rect">
            <a:avLst/>
          </a:prstGeom>
          <a:noFill/>
        </p:spPr>
        <p:txBody>
          <a:bodyPr wrap="square" rtlCol="0">
            <a:spAutoFit/>
          </a:bodyPr>
          <a:lstStyle/>
          <a:p>
            <a:pPr marL="285750" indent="-285750" algn="just">
              <a:buFont typeface="Wingdings" panose="05000000000000000000" pitchFamily="2" charset="2"/>
              <a:buChar char="v"/>
            </a:pPr>
            <a:r>
              <a:rPr lang="en-US" sz="2400">
                <a:latin typeface="Bahnschrift" panose="020B0502040204020203" pitchFamily="34" charset="0"/>
              </a:rPr>
              <a:t>The proposed system </a:t>
            </a:r>
            <a:r>
              <a:rPr lang="en-US" sz="2400" dirty="0">
                <a:latin typeface="Bahnschrift" panose="020B0502040204020203" pitchFamily="34" charset="0"/>
              </a:rPr>
              <a:t>uses</a:t>
            </a:r>
            <a:r>
              <a:rPr lang="en-US" sz="2400">
                <a:latin typeface="Bahnschrift" panose="020B0502040204020203" pitchFamily="34" charset="0"/>
              </a:rPr>
              <a:t> a machine learning approach to predict loan approval. The system will utilize historical data on loan applications and their outcomes to train a model that can accurately predict whether a new loan application is likely to be approved or not. The model will take into account various factors such as credit score, income, employment history, and other relevant information to make its prediction. The system will be designed to be user-friendly, with a simple interface that allows users to input their information and receive a quick decision on their loan application. It is hoped that the system will reduce the time and resources required for manual loan processing and improve the accuracy of loan decisions.</a:t>
            </a:r>
            <a:endParaRPr lang="en-IN" sz="2400">
              <a:latin typeface="Bahnschrift" panose="020B0502040204020203" pitchFamily="34" charset="0"/>
            </a:endParaRPr>
          </a:p>
        </p:txBody>
      </p:sp>
    </p:spTree>
    <p:extLst>
      <p:ext uri="{BB962C8B-B14F-4D97-AF65-F5344CB8AC3E}">
        <p14:creationId xmlns:p14="http://schemas.microsoft.com/office/powerpoint/2010/main" val="2650169821"/>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Application>Microsoft Office PowerPoint</Application>
  <PresentationFormat>Widescreen</PresentationFormat>
  <Slides>29</Slides>
  <Notes>0</Notes>
  <HiddenSlides>0</HiddenSlide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Gallery</vt:lpstr>
      <vt:lpstr>       Loan Prediction using            machine learning</vt:lpstr>
      <vt:lpstr>Abstract:</vt:lpstr>
      <vt:lpstr>Introduction:</vt:lpstr>
      <vt:lpstr>Problem statement:</vt:lpstr>
      <vt:lpstr>Literature Survey</vt:lpstr>
      <vt:lpstr>PowerPoint Presentation</vt:lpstr>
      <vt:lpstr>PowerPoint Presentation</vt:lpstr>
      <vt:lpstr>Existing system:</vt:lpstr>
      <vt:lpstr>PowerPoint Presentation</vt:lpstr>
      <vt:lpstr>PowerPoint Presentation</vt:lpstr>
      <vt:lpstr>PowerPoint Presentation</vt:lpstr>
      <vt:lpstr>PowerPoint Presentation</vt:lpstr>
      <vt:lpstr>PowerPoint Presentation</vt:lpstr>
      <vt:lpstr>Use case diagram:</vt:lpstr>
      <vt:lpstr>Class diagram: </vt:lpstr>
      <vt:lpstr>Sequence diagram:</vt:lpstr>
      <vt:lpstr>    Implementation FLASK CODE :</vt:lpstr>
      <vt:lpstr>PowerPoint Presentation</vt:lpstr>
      <vt:lpstr>PowerPoint Presentation</vt:lpstr>
      <vt:lpstr>PowerPoint Presentation</vt:lpstr>
      <vt:lpstr>Output:</vt:lpstr>
      <vt:lpstr>PowerPoint Presentation</vt:lpstr>
      <vt:lpstr>PowerPoint Presentation</vt:lpstr>
      <vt:lpstr>PowerPoint Presentation</vt:lpstr>
      <vt:lpstr>PowerPoint Presentation</vt:lpstr>
      <vt:lpstr>Conclusion:</vt:lpstr>
      <vt:lpstr>References:</vt:lpstr>
      <vt:lpstr>Any queries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Loan Approval Prediction                        using            machine learning</dc:title>
  <dc:creator>Kondavathri Saketh</dc:creator>
  <cp:lastModifiedBy>Saketh Kondavathri</cp:lastModifiedBy>
  <cp:revision>1</cp:revision>
  <dcterms:created xsi:type="dcterms:W3CDTF">2023-04-11T19:00:54Z</dcterms:created>
  <dcterms:modified xsi:type="dcterms:W3CDTF">2023-08-11T13:31:05Z</dcterms:modified>
</cp:coreProperties>
</file>